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2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21384004" cy="756000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presProps" Target="presProps.xml"/><Relationship Id="rId7" Type="http://schemas.openxmlformats.org/officeDocument/2006/relationships/slide" Target="slides/slide6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3" Type="http://schemas.openxmlformats.org/officeDocument/2006/relationships/slide" Target="slides/slide2.xml"/><Relationship Id="rId2" Type="http://schemas.openxmlformats.org/officeDocument/2006/relationships/slide" Target="slides/slide1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9" Type="http://schemas.openxmlformats.org/officeDocument/2006/relationships/image" Target="../media/image24.png"/><Relationship Id="rId18" Type="http://schemas.openxmlformats.org/officeDocument/2006/relationships/image" Target="../media/image23.png"/><Relationship Id="rId17" Type="http://schemas.openxmlformats.org/officeDocument/2006/relationships/image" Target="../media/image22.png"/><Relationship Id="rId16" Type="http://schemas.openxmlformats.org/officeDocument/2006/relationships/image" Target="../media/image21.png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3" Type="http://schemas.openxmlformats.org/officeDocument/2006/relationships/image" Target="../media/image57.png"/><Relationship Id="rId22" Type="http://schemas.openxmlformats.org/officeDocument/2006/relationships/image" Target="../media/image56.png"/><Relationship Id="rId21" Type="http://schemas.openxmlformats.org/officeDocument/2006/relationships/image" Target="../media/image55.png"/><Relationship Id="rId20" Type="http://schemas.openxmlformats.org/officeDocument/2006/relationships/image" Target="../media/image54.jpeg"/><Relationship Id="rId2" Type="http://schemas.openxmlformats.org/officeDocument/2006/relationships/image" Target="../media/image36.png"/><Relationship Id="rId19" Type="http://schemas.openxmlformats.org/officeDocument/2006/relationships/image" Target="../media/image53.jpeg"/><Relationship Id="rId18" Type="http://schemas.openxmlformats.org/officeDocument/2006/relationships/image" Target="../media/image52.png"/><Relationship Id="rId17" Type="http://schemas.openxmlformats.org/officeDocument/2006/relationships/image" Target="../media/image51.jpeg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openxmlformats.org/officeDocument/2006/relationships/image" Target="../media/image48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1384004" cy="75600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692003" y="7620"/>
            <a:ext cx="10692001" cy="52704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2289822" y="2318345"/>
            <a:ext cx="6156946" cy="3317914"/>
            <a:chOff x="0" y="0"/>
            <a:chExt cx="6156946" cy="331791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736169"/>
              <a:ext cx="6156946" cy="258174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811478" y="0"/>
              <a:ext cx="4291600" cy="642062"/>
            </a:xfrm>
            <a:prstGeom prst="rect">
              <a:avLst/>
            </a:prstGeom>
          </p:spPr>
        </p:pic>
        <p:sp>
          <p:nvSpPr>
            <p:cNvPr id="10" name="textbox 10"/>
            <p:cNvSpPr/>
            <p:nvPr/>
          </p:nvSpPr>
          <p:spPr>
            <a:xfrm>
              <a:off x="201198" y="-515"/>
              <a:ext cx="5810250" cy="31718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684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884555" algn="l" rtl="0" eaLnBrk="0">
                <a:lnSpc>
                  <a:spcPct val="77000"/>
                </a:lnSpc>
                <a:tabLst/>
              </a:pPr>
              <a:r>
                <a:rPr sz="2100" b="1" kern="0" spc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OUTDOOR</a:t>
              </a:r>
              <a:r>
                <a:rPr sz="21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SPACE</a:t>
              </a:r>
              <a:r>
                <a:rPr sz="21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SHADING</a:t>
              </a:r>
              <a:endParaRPr sz="2100" dirty="0">
                <a:latin typeface="Arial"/>
                <a:ea typeface="Arial"/>
                <a:cs typeface="Arial"/>
              </a:endParaRPr>
            </a:p>
            <a:p>
              <a:pPr marL="652780" algn="l" rtl="0" eaLnBrk="0">
                <a:lnSpc>
                  <a:spcPct val="77000"/>
                </a:lnSpc>
                <a:spcBef>
                  <a:spcPts val="700"/>
                </a:spcBef>
                <a:tabLst/>
              </a:pPr>
              <a:r>
                <a:rPr sz="2100" b="1" kern="0" spc="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OVERALL</a:t>
              </a:r>
              <a:r>
                <a:rPr sz="2100" b="1" kern="0" spc="-3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SOLUTION PROVIDER</a:t>
              </a:r>
              <a:endParaRPr sz="21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14604" algn="l" rtl="0" eaLnBrk="0">
                <a:lnSpc>
                  <a:spcPct val="100000"/>
                </a:lnSpc>
                <a:spcBef>
                  <a:spcPts val="274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Shangteng Spring takes</a:t>
              </a:r>
              <a:r>
                <a:rPr sz="900" kern="0" spc="7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its own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modern factory as the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core,</a:t>
              </a:r>
              <a:r>
                <a:rPr sz="900" kern="0" spc="7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i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ntegrates</a:t>
              </a:r>
              <a:r>
                <a:rPr sz="900" kern="0" spc="7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industry  leading</a:t>
              </a:r>
              <a:r>
                <a:rPr sz="900" kern="0" spc="10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R&amp;D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and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production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5240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capabilities with a complete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network covering over</a:t>
              </a:r>
              <a:r>
                <a:rPr sz="900" kern="0" spc="4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200</a:t>
              </a:r>
              <a:r>
                <a:rPr sz="900" kern="0" spc="3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service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providers</a:t>
              </a:r>
              <a:r>
                <a:rPr sz="900" kern="0" spc="6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acros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 the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country,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and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builds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</a:t>
              </a:r>
              <a:r>
                <a:rPr sz="900" kern="0" spc="3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full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8415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industrial chain closed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loop from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R&amp;D, customized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production t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o terminal</a:t>
              </a:r>
              <a:r>
                <a:rPr sz="900" kern="0" spc="3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services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As</a:t>
              </a:r>
              <a:r>
                <a:rPr sz="900" kern="0" spc="7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professional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9684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manufacturer of outdoor electric shading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products, we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not only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have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co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mplete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OEM/ODM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customized service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5240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capabilities,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but also can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precisely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meet the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personalized functional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requi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rements of diﬀerent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regions</a:t>
              </a:r>
              <a:r>
                <a:rPr sz="900" kern="0" spc="6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around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2700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the world</a:t>
              </a:r>
              <a:r>
                <a:rPr sz="900" kern="0" spc="7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Moreover,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relying on our own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production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base, we</a:t>
              </a:r>
              <a:r>
                <a:rPr sz="900" kern="0" spc="6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chieve full  process</a:t>
              </a:r>
              <a:r>
                <a:rPr sz="900" kern="0" spc="4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control from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raw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material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9684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procurement to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production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processes, ensuring that every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meets strict qu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ality standards</a:t>
              </a:r>
              <a:r>
                <a:rPr sz="900" kern="0" spc="4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We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provide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5240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customers with one</a:t>
              </a:r>
              <a:r>
                <a:rPr sz="900" kern="0" spc="1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stop solutions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ranging from scheme design to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oduct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production</a:t>
              </a:r>
              <a:r>
                <a:rPr sz="900" kern="0" spc="6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and</a:t>
              </a:r>
              <a:r>
                <a:rPr sz="900" kern="0" spc="3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supply</a:t>
              </a:r>
              <a:r>
                <a:rPr sz="900" kern="0" spc="4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chain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marL="12700" algn="l" rtl="0" eaLnBrk="0">
                <a:lnSpc>
                  <a:spcPct val="100000"/>
                </a:lnSpc>
                <a:spcBef>
                  <a:spcPts val="720"/>
                </a:spcBef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services  With the core advantages of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eﬃcient</a:t>
              </a: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response,</a:t>
              </a:r>
              <a:r>
                <a:rPr sz="900" kern="0" spc="3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stable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quality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and</a:t>
              </a:r>
              <a:r>
                <a:rPr sz="900" kern="0" spc="5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continuous</a:t>
              </a:r>
              <a:r>
                <a:rPr sz="900" kern="0" spc="7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inno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vation,</a:t>
              </a:r>
              <a:r>
                <a:rPr sz="900" kern="0" spc="3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we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partici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600" dirty="0">
                <a:latin typeface="Arial"/>
                <a:ea typeface="Arial"/>
                <a:cs typeface="Arial"/>
              </a:endParaRPr>
            </a:p>
            <a:p>
              <a:pPr marL="19684" algn="l" rtl="0" eaLnBrk="0">
                <a:lnSpc>
                  <a:spcPct val="100000"/>
                </a:lnSpc>
                <a:tabLst/>
              </a:pP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pate</a:t>
              </a:r>
              <a:r>
                <a:rPr sz="900" kern="0" spc="7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in the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high</a:t>
              </a:r>
              <a:r>
                <a:rPr sz="900" kern="0" spc="14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2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standard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customization of the</a:t>
              </a:r>
              <a:r>
                <a:rPr sz="900" kern="0" spc="8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 </a:t>
              </a:r>
              <a:r>
                <a:rPr sz="900" kern="0" spc="10" dirty="0">
                  <a:solidFill>
                    <a:srgbClr val="FFFFFF">
                      <a:alpha val="100000"/>
                    </a:srgbClr>
                  </a:solidFill>
                  <a:latin typeface="Noto Sans SC"/>
                  <a:ea typeface="Noto Sans SC"/>
                  <a:cs typeface="Noto Sans SC"/>
                </a:rPr>
                <a:t>industry</a:t>
              </a:r>
              <a:endParaRPr sz="900" dirty="0">
                <a:latin typeface="Noto Sans SC"/>
                <a:ea typeface="Noto Sans SC"/>
                <a:cs typeface="Noto Sans SC"/>
              </a:endParaRPr>
            </a:p>
          </p:txBody>
        </p:sp>
      </p:grpSp>
      <p:sp>
        <p:nvSpPr>
          <p:cNvPr id="12" name="textbox 12"/>
          <p:cNvSpPr/>
          <p:nvPr/>
        </p:nvSpPr>
        <p:spPr>
          <a:xfrm>
            <a:off x="12988704" y="5816455"/>
            <a:ext cx="6124575" cy="7651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51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09575" indent="-397509" algn="l" rtl="0" eaLnBrk="0">
              <a:lnSpc>
                <a:spcPct val="87000"/>
              </a:lnSpc>
              <a:tabLst/>
            </a:pPr>
            <a:r>
              <a:rPr sz="2800" b="1" kern="0" spc="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INTELLIGENT</a:t>
            </a:r>
            <a:r>
              <a:rPr sz="2800" kern="0" spc="20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 </a:t>
            </a:r>
            <a:r>
              <a:rPr sz="2800" b="1" kern="0" spc="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WINDPROOF</a:t>
            </a:r>
            <a:r>
              <a:rPr sz="2800" kern="0" spc="20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 </a:t>
            </a:r>
            <a:r>
              <a:rPr sz="2800" b="1" kern="0" spc="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AND</a:t>
            </a:r>
            <a:r>
              <a:rPr sz="2800" kern="0" spc="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 </a:t>
            </a:r>
            <a:r>
              <a:rPr sz="2800" b="1" kern="0" spc="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SUNSHADE</a:t>
            </a:r>
            <a:r>
              <a:rPr sz="2800" kern="0" spc="27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 </a:t>
            </a:r>
            <a:r>
              <a:rPr sz="2800" b="1" kern="0" spc="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ROLLER</a:t>
            </a:r>
            <a:r>
              <a:rPr sz="2800" kern="0" spc="19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 </a:t>
            </a:r>
            <a:r>
              <a:rPr sz="2800" b="1" kern="0" spc="0" dirty="0">
                <a:solidFill>
                  <a:srgbClr val="F29218">
                    <a:alpha val="100000"/>
                  </a:srgbClr>
                </a:solidFill>
                <a:latin typeface="MiSans Heavy"/>
                <a:ea typeface="MiSans Heavy"/>
                <a:cs typeface="MiSans Heavy"/>
              </a:rPr>
              <a:t>BLINDS</a:t>
            </a:r>
            <a:endParaRPr sz="2800" dirty="0">
              <a:latin typeface="MiSans Heavy"/>
              <a:ea typeface="MiSans Heavy"/>
              <a:cs typeface="MiSans Heavy"/>
            </a:endParaRPr>
          </a:p>
        </p:txBody>
      </p:sp>
      <p:sp>
        <p:nvSpPr>
          <p:cNvPr id="14" name="textbox 14"/>
          <p:cNvSpPr/>
          <p:nvPr/>
        </p:nvSpPr>
        <p:spPr>
          <a:xfrm>
            <a:off x="12419010" y="7126259"/>
            <a:ext cx="7392034" cy="2527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39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06780" algn="l" rtl="0" eaLnBrk="0">
              <a:lnSpc>
                <a:spcPct val="88000"/>
              </a:lnSpc>
              <a:tabLst>
                <a:tab pos="992505" algn="l"/>
              </a:tabLst>
            </a:pPr>
            <a:r>
              <a:rPr sz="1700" kern="0" spc="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	</a:t>
            </a:r>
            <a:r>
              <a:rPr sz="1700" kern="0" spc="5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Our own factory</a:t>
            </a:r>
            <a:r>
              <a:rPr sz="1700" kern="0" spc="25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700" kern="0" spc="5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One-st</a:t>
            </a:r>
            <a:r>
              <a:rPr sz="1700" kern="0" spc="4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op OEM/ODM customization</a:t>
            </a:r>
            <a:r>
              <a:rPr sz="1700" kern="0" spc="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endParaRPr sz="1700" dirty="0">
              <a:latin typeface="Arial"/>
              <a:ea typeface="Arial"/>
              <a:cs typeface="Arial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8901131" y="7236459"/>
            <a:ext cx="894080" cy="152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431710" y="7236459"/>
            <a:ext cx="894080" cy="152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542255" y="1181023"/>
            <a:ext cx="9295840" cy="44677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675400" y="2544"/>
            <a:ext cx="5003801" cy="7557460"/>
          </a:xfrm>
          <a:prstGeom prst="rect">
            <a:avLst/>
          </a:prstGeom>
        </p:spPr>
      </p:pic>
      <p:sp>
        <p:nvSpPr>
          <p:cNvPr id="24" name="textbox 24"/>
          <p:cNvSpPr/>
          <p:nvPr/>
        </p:nvSpPr>
        <p:spPr>
          <a:xfrm>
            <a:off x="320566" y="1012270"/>
            <a:ext cx="5248909" cy="46653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63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7160" indent="1905" algn="l" rtl="0" eaLnBrk="0">
              <a:lnSpc>
                <a:spcPct val="110000"/>
              </a:lnSpc>
              <a:tabLst/>
            </a:pP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Inspired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by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modern architectural aesthetics, a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minimalist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protective system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</a:t>
            </a:r>
            <a:r>
              <a:rPr sz="1200" kern="0" spc="-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s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  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meticulously crafted. The sele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cted aluminum alloy frame and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B1</a:t>
            </a:r>
            <a:r>
              <a:rPr sz="1200" kern="0" spc="6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grade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marL="137160" indent="-8254" algn="l" rtl="0" eaLnBrk="0">
              <a:lnSpc>
                <a:spcPct val="110000"/>
              </a:lnSpc>
              <a:spcBef>
                <a:spcPts val="233"/>
              </a:spcBef>
              <a:tabLst/>
            </a:pP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flame-retardant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high-end o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utdoor fabric feature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no deformation,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no stretch-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ing, and te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ar</a:t>
            </a:r>
            <a:r>
              <a:rPr sz="1200" kern="0" spc="8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resistance. While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maintaining a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panoramic view,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it achieves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marL="128904" indent="3810" algn="l" rtl="0" eaLnBrk="0">
              <a:lnSpc>
                <a:spcPct val="113000"/>
              </a:lnSpc>
              <a:spcBef>
                <a:spcPts val="220"/>
              </a:spcBef>
              <a:tabLst/>
            </a:pP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optical-grade</a:t>
            </a:r>
            <a:r>
              <a:rPr sz="1200" kern="0" spc="8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ultraviolet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filtration and aerodynamic wind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protection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perfor-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  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mance.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Intelligently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block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ultraviolet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rays to achieve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microclimate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regulati</a:t>
            </a:r>
            <a:r>
              <a:rPr sz="1200" kern="0" spc="-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on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  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that allows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light to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pass</a:t>
            </a:r>
            <a:r>
              <a:rPr sz="1200" kern="0" spc="-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through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but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not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heat.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3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448"/>
              </a:lnSpc>
              <a:spcBef>
                <a:spcPts val="370"/>
              </a:spcBef>
              <a:tabLst/>
            </a:pP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The 0.08mm</a:t>
            </a:r>
            <a:r>
              <a:rPr sz="1200" kern="0" spc="8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ecision aperture complies with the</a:t>
            </a:r>
            <a:r>
              <a:rPr sz="1200" kern="0" spc="1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EU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mosquito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repellent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marL="128270" algn="l" rtl="0" eaLnBrk="0">
              <a:lnSpc>
                <a:spcPts val="1448"/>
              </a:lnSpc>
              <a:spcBef>
                <a:spcPts val="252"/>
              </a:spcBef>
              <a:tabLst/>
            </a:pP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standards, forming an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invisibl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e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protective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barrier and seamlessly connecting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marL="132714" algn="l" rtl="0" eaLnBrk="0">
              <a:lnSpc>
                <a:spcPts val="1448"/>
              </a:lnSpc>
              <a:spcBef>
                <a:spcPts val="252"/>
              </a:spcBef>
              <a:tabLst/>
            </a:pP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different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living scenar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ios.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Imported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motor system, achieving decibel-level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marL="132714" algn="l" rtl="0" eaLnBrk="0">
              <a:lnSpc>
                <a:spcPts val="1448"/>
              </a:lnSpc>
              <a:spcBef>
                <a:spcPts val="252"/>
              </a:spcBef>
              <a:tabLst/>
            </a:pP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quiet operati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on.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Unique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product structure,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professional fabric guide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head</a:t>
            </a:r>
            <a:r>
              <a:rPr sz="1200" kern="0" spc="1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+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marL="127000" indent="4444" algn="l" rtl="0" eaLnBrk="0">
              <a:lnSpc>
                <a:spcPct val="118000"/>
              </a:lnSpc>
              <a:spcBef>
                <a:spcPts val="232"/>
              </a:spcBef>
              <a:tabLst/>
            </a:pP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anti-slip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bottom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beam guide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head, can</a:t>
            </a:r>
            <a:r>
              <a:rPr sz="12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remain stable as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before even</a:t>
            </a:r>
            <a:r>
              <a:rPr sz="12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in st</a:t>
            </a:r>
            <a:r>
              <a:rPr sz="1200" kern="0" spc="-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rong</a:t>
            </a:r>
            <a:r>
              <a:rPr sz="12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200" kern="0" spc="-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wind weather.</a:t>
            </a:r>
            <a:endParaRPr sz="12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235"/>
              </a:lnSpc>
              <a:spcBef>
                <a:spcPts val="310"/>
              </a:spcBef>
              <a:tabLst/>
            </a:pP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The</a:t>
            </a:r>
            <a:r>
              <a:rPr sz="1000" kern="0" spc="7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quick</a:t>
            </a:r>
            <a:r>
              <a:rPr sz="10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bracket</a:t>
            </a:r>
            <a:r>
              <a:rPr sz="1000" kern="0" spc="1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is</a:t>
            </a:r>
            <a:r>
              <a:rPr sz="1000" kern="0" spc="7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easy</a:t>
            </a:r>
            <a:r>
              <a:rPr sz="1000" kern="0" spc="7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to</a:t>
            </a:r>
            <a:r>
              <a:rPr sz="1000" kern="0" spc="7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disassemble</a:t>
            </a:r>
            <a:r>
              <a:rPr sz="1000" kern="0" spc="7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           </a:t>
            </a:r>
            <a:r>
              <a:rPr sz="1000" kern="0" spc="6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Professional</a:t>
            </a:r>
            <a:r>
              <a:rPr sz="1000" kern="0" spc="6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fabric</a:t>
            </a:r>
            <a:r>
              <a:rPr sz="1000" kern="0" spc="6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guide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heads</a:t>
            </a:r>
            <a:r>
              <a:rPr sz="1000" kern="0" spc="6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for</a:t>
            </a:r>
            <a:endParaRPr sz="1000" dirty="0">
              <a:latin typeface="DengXian"/>
              <a:ea typeface="DengXian"/>
              <a:cs typeface="DengXian"/>
            </a:endParaRPr>
          </a:p>
          <a:p>
            <a:pPr marL="2861945" algn="l" rtl="0" eaLnBrk="0">
              <a:lnSpc>
                <a:spcPts val="1221"/>
              </a:lnSpc>
              <a:tabLst/>
            </a:pPr>
            <a:r>
              <a:rPr sz="1000" kern="0" spc="3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anti-jamming and anti-te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aring</a:t>
            </a:r>
            <a:r>
              <a:rPr sz="1000" kern="0" spc="6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edges</a:t>
            </a:r>
            <a:endParaRPr sz="1000" dirty="0">
              <a:latin typeface="DengXian"/>
              <a:ea typeface="DengXian"/>
              <a:cs typeface="DengXian"/>
            </a:endParaRPr>
          </a:p>
        </p:txBody>
      </p:sp>
      <p:graphicFrame>
        <p:nvGraphicFramePr>
          <p:cNvPr id="26" name="table 26"/>
          <p:cNvGraphicFramePr>
            <a:graphicFrameLocks noGrp="1"/>
          </p:cNvGraphicFramePr>
          <p:nvPr/>
        </p:nvGraphicFramePr>
        <p:xfrm>
          <a:off x="11492748" y="6177664"/>
          <a:ext cx="9365615" cy="1176019"/>
        </p:xfrm>
        <a:graphic>
          <a:graphicData uri="http://schemas.openxmlformats.org/drawingml/2006/table">
            <a:tbl>
              <a:tblPr/>
              <a:tblGrid>
                <a:gridCol w="1032510"/>
                <a:gridCol w="1210310"/>
                <a:gridCol w="1188085"/>
                <a:gridCol w="1295400"/>
                <a:gridCol w="1181735"/>
                <a:gridCol w="1214755"/>
                <a:gridCol w="1219835"/>
                <a:gridCol w="1022985"/>
              </a:tblGrid>
              <a:tr h="11760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65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700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Remote control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164464" algn="l" rtl="0" eaLnBrk="0">
                        <a:lnSpc>
                          <a:spcPct val="87000"/>
                        </a:lnSpc>
                        <a:spcBef>
                          <a:spcPts val="8"/>
                        </a:spcBef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operation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65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1465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Super wind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333375" algn="l" rtl="0" eaLnBrk="0">
                        <a:lnSpc>
                          <a:spcPct val="87000"/>
                        </a:lnSpc>
                        <a:spcBef>
                          <a:spcPts val="8"/>
                        </a:spcBef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resistance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65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74954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Shading and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223520" algn="l" rtl="0" eaLnBrk="0">
                        <a:lnSpc>
                          <a:spcPct val="87000"/>
                        </a:lnSpc>
                        <a:spcBef>
                          <a:spcPts val="8"/>
                        </a:spcBef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heat</a:t>
                      </a:r>
                      <a:r>
                        <a:rPr sz="1000" kern="0" spc="8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insula</a:t>
                      </a:r>
                      <a:r>
                        <a:rPr sz="1000" kern="0" spc="-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tion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98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5735" algn="l" rtl="0" eaLnBrk="0">
                        <a:lnSpc>
                          <a:spcPts val="1206"/>
                        </a:lnSpc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Block</a:t>
                      </a:r>
                      <a:r>
                        <a:rPr sz="1000" kern="0" spc="7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mosqui</a:t>
                      </a:r>
                      <a:r>
                        <a:rPr sz="1000" kern="0" spc="-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toesv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65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99389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Fireproof and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126364" algn="l" rtl="0" eaLnBrk="0">
                        <a:lnSpc>
                          <a:spcPct val="87000"/>
                        </a:lnSpc>
                        <a:spcBef>
                          <a:spcPts val="8"/>
                        </a:spcBef>
                        <a:tabLst/>
                      </a:pPr>
                      <a:r>
                        <a:rPr sz="1000" kern="0" spc="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flame-reta</a:t>
                      </a: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rdant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1465" algn="l" rtl="0" eaLnBrk="0">
                        <a:lnSpc>
                          <a:spcPts val="718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Translucent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194945" algn="l" rtl="0" eaLnBrk="0">
                        <a:lnSpc>
                          <a:spcPct val="96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and</a:t>
                      </a:r>
                      <a:r>
                        <a:rPr sz="1000" kern="0" spc="7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breathable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65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5109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1000" kern="0" spc="-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Grade</a:t>
                      </a:r>
                      <a:r>
                        <a:rPr sz="1000" kern="0" spc="10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000" kern="0" spc="-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8</a:t>
                      </a:r>
                      <a:r>
                        <a:rPr sz="1000" kern="0" spc="4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000" kern="0" spc="-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color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413384" algn="l" rtl="0" eaLnBrk="0">
                        <a:lnSpc>
                          <a:spcPct val="87000"/>
                        </a:lnSpc>
                        <a:spcBef>
                          <a:spcPts val="8"/>
                        </a:spcBef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fixation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65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4475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Rainproof and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308609" algn="l" rtl="0" eaLnBrk="0">
                        <a:lnSpc>
                          <a:spcPct val="87000"/>
                        </a:lnSpc>
                        <a:spcBef>
                          <a:spcPts val="8"/>
                        </a:spcBef>
                        <a:tabLst/>
                      </a:pPr>
                      <a:r>
                        <a:rPr sz="1000" kern="0" spc="-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mold-proof</a:t>
                      </a:r>
                      <a:endParaRPr sz="10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 rot="21600000">
            <a:off x="11057292" y="383526"/>
            <a:ext cx="4670959" cy="477532"/>
            <a:chOff x="0" y="0"/>
            <a:chExt cx="4670959" cy="477532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4670959" cy="477532"/>
            </a:xfrm>
            <a:prstGeom prst="rect">
              <a:avLst/>
            </a:prstGeom>
          </p:spPr>
        </p:pic>
        <p:sp>
          <p:nvSpPr>
            <p:cNvPr id="30" name="textbox 30"/>
            <p:cNvSpPr/>
            <p:nvPr/>
          </p:nvSpPr>
          <p:spPr>
            <a:xfrm>
              <a:off x="-12700" y="-12700"/>
              <a:ext cx="4696459" cy="54038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  <a:tabLst/>
              </a:pPr>
              <a:endParaRPr sz="9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788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72085" algn="l" rtl="0" eaLnBrk="0">
                <a:lnSpc>
                  <a:spcPct val="76000"/>
                </a:lnSpc>
                <a:tabLst/>
              </a:pPr>
              <a:r>
                <a:rPr sz="21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Product</a:t>
              </a:r>
              <a:r>
                <a:rPr sz="2100" b="1" kern="0" spc="3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Features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21600000">
            <a:off x="354202" y="383526"/>
            <a:ext cx="4670958" cy="477532"/>
            <a:chOff x="0" y="0"/>
            <a:chExt cx="4670958" cy="477532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670958" cy="477532"/>
            </a:xfrm>
            <a:prstGeom prst="rect">
              <a:avLst/>
            </a:prstGeom>
          </p:spPr>
        </p:pic>
        <p:sp>
          <p:nvSpPr>
            <p:cNvPr id="34" name="textbox 34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72085" algn="l" rtl="0" eaLnBrk="0">
                <a:lnSpc>
                  <a:spcPts val="2786"/>
                </a:lnSpc>
                <a:tabLst/>
              </a:pP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Product</a:t>
              </a:r>
              <a:r>
                <a:rPr sz="2100" b="1" kern="0" spc="4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Introduction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389833" y="4154550"/>
            <a:ext cx="1727923" cy="112038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45261" y="4154550"/>
            <a:ext cx="1727911" cy="112038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389833" y="5814961"/>
            <a:ext cx="1727923" cy="1120368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45261" y="5814961"/>
            <a:ext cx="1727911" cy="1120368"/>
          </a:xfrm>
          <a:prstGeom prst="rect">
            <a:avLst/>
          </a:prstGeom>
        </p:spPr>
      </p:pic>
      <p:sp>
        <p:nvSpPr>
          <p:cNvPr id="44" name="textbox 44"/>
          <p:cNvSpPr/>
          <p:nvPr/>
        </p:nvSpPr>
        <p:spPr>
          <a:xfrm>
            <a:off x="3053663" y="6979318"/>
            <a:ext cx="2629535" cy="3498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59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27940" algn="l" rtl="0" eaLnBrk="0">
              <a:lnSpc>
                <a:spcPct val="106000"/>
              </a:lnSpc>
              <a:tabLst/>
            </a:pP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The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retractable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bottom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beam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prevent</a:t>
            </a:r>
            <a:r>
              <a:rPr sz="10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s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light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leakage from the</a:t>
            </a:r>
            <a:r>
              <a:rPr sz="1000" kern="0" spc="16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bottom of the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roller shutter</a:t>
            </a:r>
            <a:endParaRPr sz="1000" dirty="0">
              <a:latin typeface="DengXian"/>
              <a:ea typeface="DengXian"/>
              <a:cs typeface="DengXian"/>
            </a:endParaRPr>
          </a:p>
        </p:txBody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492748" y="6177664"/>
            <a:ext cx="825842" cy="82583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2712799" y="6177664"/>
            <a:ext cx="825830" cy="82583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3932834" y="6177664"/>
            <a:ext cx="825830" cy="825830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5152871" y="6177664"/>
            <a:ext cx="825830" cy="825830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16372907" y="6177664"/>
            <a:ext cx="825830" cy="82583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17592944" y="6177664"/>
            <a:ext cx="825830" cy="825830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8812985" y="6177664"/>
            <a:ext cx="825830" cy="82583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20033022" y="6177664"/>
            <a:ext cx="825830" cy="825830"/>
          </a:xfrm>
          <a:prstGeom prst="rect">
            <a:avLst/>
          </a:prstGeom>
        </p:spPr>
      </p:pic>
      <p:sp>
        <p:nvSpPr>
          <p:cNvPr id="62" name="textbox 62"/>
          <p:cNvSpPr/>
          <p:nvPr/>
        </p:nvSpPr>
        <p:spPr>
          <a:xfrm>
            <a:off x="385605" y="6981756"/>
            <a:ext cx="2209164" cy="3371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2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14350" indent="-501650" algn="l" rtl="0" eaLnBrk="0">
              <a:lnSpc>
                <a:spcPct val="102000"/>
              </a:lnSpc>
              <a:tabLst/>
            </a:pP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Prevent the</a:t>
            </a:r>
            <a:r>
              <a:rPr sz="1000" kern="0" spc="1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bottom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beam guide</a:t>
            </a:r>
            <a:r>
              <a:rPr sz="10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head</a:t>
            </a:r>
            <a:r>
              <a:rPr sz="10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from</a:t>
            </a:r>
            <a:r>
              <a:rPr sz="1000" kern="0" spc="15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0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protruding out</a:t>
            </a:r>
            <a:endParaRPr sz="1000" dirty="0">
              <a:latin typeface="DengXian"/>
              <a:ea typeface="DengXian"/>
              <a:cs typeface="DengXian"/>
            </a:endParaRPr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10703381" y="383526"/>
            <a:ext cx="283540" cy="477532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292" y="383526"/>
            <a:ext cx="283540" cy="4775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692003" y="1069327"/>
            <a:ext cx="5403519" cy="6490563"/>
          </a:xfrm>
          <a:prstGeom prst="rect">
            <a:avLst/>
          </a:prstGeom>
        </p:spPr>
      </p:pic>
      <p:graphicFrame>
        <p:nvGraphicFramePr>
          <p:cNvPr id="70" name="table 70"/>
          <p:cNvGraphicFramePr>
            <a:graphicFrameLocks noGrp="1"/>
          </p:cNvGraphicFramePr>
          <p:nvPr/>
        </p:nvGraphicFramePr>
        <p:xfrm>
          <a:off x="10692003" y="1019321"/>
          <a:ext cx="10377805" cy="6540500"/>
        </p:xfrm>
        <a:graphic>
          <a:graphicData uri="http://schemas.openxmlformats.org/drawingml/2006/table">
            <a:tbl>
              <a:tblPr/>
              <a:tblGrid>
                <a:gridCol w="5553709"/>
                <a:gridCol w="4824095"/>
              </a:tblGrid>
              <a:tr h="6540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31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637915" algn="l" rtl="0" eaLnBrk="0">
                        <a:lnSpc>
                          <a:spcPct val="76000"/>
                        </a:lnSpc>
                        <a:tabLst/>
                      </a:pPr>
                      <a:r>
                        <a:rPr sz="1300" b="1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Double</a:t>
                      </a:r>
                      <a:endParaRPr sz="1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616959" algn="l" rtl="0" eaLnBrk="0">
                        <a:lnSpc>
                          <a:spcPct val="75000"/>
                        </a:lnSpc>
                        <a:spcBef>
                          <a:spcPts val="86"/>
                        </a:spcBef>
                        <a:tabLst/>
                      </a:pPr>
                      <a:r>
                        <a:rPr sz="1300" b="1" kern="0" spc="1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Protect</a:t>
                      </a:r>
                      <a:endParaRPr sz="1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860675" indent="104139" algn="l" rtl="0" eaLnBrk="0">
                        <a:lnSpc>
                          <a:spcPct val="96000"/>
                        </a:lnSpc>
                        <a:spcBef>
                          <a:spcPts val="3"/>
                        </a:spcBef>
                        <a:tabLst>
                          <a:tab pos="2976879" algn="l"/>
                        </a:tabLst>
                      </a:pPr>
                      <a:r>
                        <a:rPr sz="1400" b="1" kern="0" spc="2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Stop immediately w</a:t>
                      </a:r>
                      <a:r>
                        <a:rPr sz="1400" b="1" kern="0" spc="1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hen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        </a:t>
                      </a:r>
                      <a:r>
                        <a:rPr sz="1400" b="1" kern="0" spc="-1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	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encountering</a:t>
                      </a:r>
                      <a:r>
                        <a:rPr sz="1400" b="1" kern="0" spc="9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obstacles            </a:t>
                      </a:r>
                      <a:r>
                        <a:rPr sz="1400" b="1" kern="0" spc="-1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in</a:t>
                      </a:r>
                      <a:r>
                        <a:rPr sz="1400" b="1" kern="0" spc="9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</a:t>
                      </a:r>
                      <a:r>
                        <a:rPr sz="1400" b="1" kern="0" spc="9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up</a:t>
                      </a:r>
                      <a:r>
                        <a:rPr sz="1400" b="1" kern="0" spc="9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/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down</a:t>
                      </a:r>
                      <a:r>
                        <a:rPr sz="1400" b="1" kern="0" spc="9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400" b="1" kern="0" spc="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movement</a:t>
                      </a:r>
                      <a:endParaRPr sz="14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64184" algn="l" rtl="0" eaLnBrk="0">
                        <a:lnSpc>
                          <a:spcPts val="2527"/>
                        </a:lnSpc>
                        <a:tabLst/>
                      </a:pPr>
                      <a:r>
                        <a:rPr sz="2000" b="1" kern="0" spc="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</a:t>
                      </a:r>
                      <a:r>
                        <a:rPr sz="2000" b="1" kern="0" spc="1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2000" b="1" kern="0" spc="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professional</a:t>
                      </a:r>
                      <a:r>
                        <a:rPr sz="2000" b="1" kern="0" spc="1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2000" b="1" kern="0" spc="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motor</a:t>
                      </a:r>
                      <a:r>
                        <a:rPr sz="2000" b="1" kern="0" spc="1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2000" b="1" kern="0" spc="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system</a:t>
                      </a:r>
                      <a:r>
                        <a:rPr sz="2000" b="1" kern="0" spc="1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2000" b="1" kern="0" spc="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is</a:t>
                      </a:r>
                      <a:endParaRPr sz="2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r" rtl="0" eaLnBrk="0">
                        <a:lnSpc>
                          <a:spcPts val="2526"/>
                        </a:lnSpc>
                        <a:tabLst/>
                      </a:pPr>
                      <a:r>
                        <a:rPr sz="2000" b="1" kern="0" spc="40" dirty="0">
                          <a:solidFill>
                            <a:srgbClr val="55585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equipped with built-in remote control</a:t>
                      </a:r>
                      <a:endParaRPr sz="2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41655" algn="l" rtl="0" eaLnBrk="0">
                        <a:lnSpc>
                          <a:spcPts val="1442"/>
                        </a:lnSpc>
                        <a:spcBef>
                          <a:spcPts val="1221"/>
                        </a:spcBef>
                        <a:tabLst/>
                      </a:pPr>
                      <a:r>
                        <a:rPr sz="1100" b="1" kern="0" spc="4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Supports smart co</a:t>
                      </a:r>
                      <a:r>
                        <a:rPr sz="1100" b="1" kern="0" spc="3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ntrol for</a:t>
                      </a:r>
                      <a:r>
                        <a:rPr sz="1100" b="1" kern="0" spc="1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100" b="1" kern="0" spc="3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Doodle,</a:t>
                      </a:r>
                      <a:r>
                        <a:rPr sz="1100" b="1" kern="0" spc="13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100" b="1" kern="0" spc="3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Mi</a:t>
                      </a:r>
                      <a:r>
                        <a:rPr sz="1100" b="1" kern="0" spc="1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1100" b="1" kern="0" spc="3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Home and Tmall</a:t>
                      </a:r>
                      <a:endParaRPr sz="11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marL="466725" algn="l" rtl="0" eaLnBrk="0">
                        <a:lnSpc>
                          <a:spcPts val="1573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100" b="1" kern="0" spc="70" dirty="0">
                          <a:solidFill>
                            <a:srgbClr val="F29218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Ultra-quiet/with built-in obstacle protection function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2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38321" y="1402284"/>
            <a:ext cx="5104186" cy="5583617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6461283" y="2391841"/>
            <a:ext cx="4450080" cy="4829378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502955" y="4161243"/>
            <a:ext cx="2007095" cy="2474148"/>
          </a:xfrm>
          <a:prstGeom prst="rect">
            <a:avLst/>
          </a:prstGeom>
        </p:spPr>
      </p:pic>
      <p:graphicFrame>
        <p:nvGraphicFramePr>
          <p:cNvPr id="78" name="table 78"/>
          <p:cNvGraphicFramePr>
            <a:graphicFrameLocks noGrp="1"/>
          </p:cNvGraphicFramePr>
          <p:nvPr/>
        </p:nvGraphicFramePr>
        <p:xfrm>
          <a:off x="8499792" y="4158081"/>
          <a:ext cx="2012950" cy="2789554"/>
        </p:xfrm>
        <a:graphic>
          <a:graphicData uri="http://schemas.openxmlformats.org/drawingml/2006/table">
            <a:tbl>
              <a:tblPr/>
              <a:tblGrid>
                <a:gridCol w="2012950"/>
              </a:tblGrid>
              <a:tr h="27832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828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01650" algn="l" rtl="0" eaLnBrk="0">
                        <a:lnSpc>
                          <a:spcPts val="1094"/>
                        </a:lnSpc>
                        <a:tabLst/>
                      </a:pPr>
                      <a:r>
                        <a:rPr sz="800" b="1" kern="0" spc="40" dirty="0">
                          <a:solidFill>
                            <a:srgbClr val="27282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Three frame colors</a:t>
                      </a: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9715" algn="l" rtl="0" eaLnBrk="0">
                        <a:lnSpc>
                          <a:spcPts val="1094"/>
                        </a:lnSpc>
                        <a:tabLst/>
                      </a:pPr>
                      <a:r>
                        <a:rPr sz="800" b="1" kern="0" spc="50" dirty="0">
                          <a:solidFill>
                            <a:srgbClr val="27282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Adapt to m</a:t>
                      </a:r>
                      <a:r>
                        <a:rPr sz="800" b="1" kern="0" spc="40" dirty="0">
                          <a:solidFill>
                            <a:srgbClr val="27282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ultiple scenarios</a:t>
                      </a: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B0AF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AF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F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F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up 8"/>
          <p:cNvGrpSpPr/>
          <p:nvPr/>
        </p:nvGrpSpPr>
        <p:grpSpPr>
          <a:xfrm rot="21600000">
            <a:off x="8502955" y="1323352"/>
            <a:ext cx="2007095" cy="2783548"/>
            <a:chOff x="0" y="0"/>
            <a:chExt cx="2007095" cy="2783548"/>
          </a:xfrm>
        </p:grpSpPr>
        <p:pic>
          <p:nvPicPr>
            <p:cNvPr id="80" name="picture 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2007095" cy="2783548"/>
            </a:xfrm>
            <a:prstGeom prst="rect">
              <a:avLst/>
            </a:prstGeom>
          </p:spPr>
        </p:pic>
        <p:sp>
          <p:nvSpPr>
            <p:cNvPr id="82" name="textbox 82"/>
            <p:cNvSpPr/>
            <p:nvPr/>
          </p:nvSpPr>
          <p:spPr>
            <a:xfrm>
              <a:off x="-12700" y="-12700"/>
              <a:ext cx="2032635" cy="280923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560705" algn="l" rtl="0" eaLnBrk="0">
                <a:lnSpc>
                  <a:spcPts val="1094"/>
                </a:lnSpc>
                <a:spcBef>
                  <a:spcPts val="4"/>
                </a:spcBef>
                <a:tabLst/>
              </a:pPr>
              <a:r>
                <a:rPr sz="800" b="1" kern="0" spc="40" dirty="0">
                  <a:solidFill>
                    <a:srgbClr val="27282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0 aldehyde fabric</a:t>
              </a:r>
              <a:endParaRPr sz="800" dirty="0">
                <a:latin typeface="Arial"/>
                <a:ea typeface="Arial"/>
                <a:cs typeface="Arial"/>
              </a:endParaRPr>
            </a:p>
            <a:p>
              <a:pPr marL="66675" algn="l" rtl="0" eaLnBrk="0">
                <a:lnSpc>
                  <a:spcPts val="1094"/>
                </a:lnSpc>
                <a:tabLst/>
              </a:pPr>
              <a:r>
                <a:rPr sz="800" b="1" kern="0" spc="50" dirty="0">
                  <a:solidFill>
                    <a:srgbClr val="27282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Green and environmen</a:t>
              </a:r>
              <a:r>
                <a:rPr sz="800" b="1" kern="0" spc="40" dirty="0">
                  <a:solidFill>
                    <a:srgbClr val="27282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tally friendly</a:t>
              </a:r>
              <a:endParaRPr sz="8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6420662" y="1335138"/>
            <a:ext cx="2007095" cy="2771762"/>
            <a:chOff x="0" y="0"/>
            <a:chExt cx="2007095" cy="2771762"/>
          </a:xfrm>
        </p:grpSpPr>
        <p:pic>
          <p:nvPicPr>
            <p:cNvPr id="84" name="picture 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2007095" cy="2771762"/>
            </a:xfrm>
            <a:prstGeom prst="rect">
              <a:avLst/>
            </a:prstGeom>
          </p:spPr>
        </p:pic>
        <p:sp>
          <p:nvSpPr>
            <p:cNvPr id="86" name="textbox 86"/>
            <p:cNvSpPr/>
            <p:nvPr/>
          </p:nvSpPr>
          <p:spPr>
            <a:xfrm>
              <a:off x="-12700" y="-12700"/>
              <a:ext cx="2032635" cy="28016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7000"/>
                </a:lnSpc>
                <a:tabLst/>
              </a:pPr>
              <a:endParaRPr sz="700" dirty="0">
                <a:latin typeface="Arial"/>
                <a:ea typeface="Arial"/>
                <a:cs typeface="Arial"/>
              </a:endParaRPr>
            </a:p>
            <a:p>
              <a:pPr marL="285115" indent="-107314" algn="l" rtl="0" eaLnBrk="0">
                <a:lnSpc>
                  <a:spcPct val="116000"/>
                </a:lnSpc>
                <a:spcBef>
                  <a:spcPts val="5"/>
                </a:spcBef>
                <a:tabLst/>
              </a:pPr>
              <a:r>
                <a:rPr sz="800" b="1" kern="0" spc="5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Ventilation and air permeability</a:t>
              </a:r>
              <a:r>
                <a:rPr sz="800" b="1" kern="0" spc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   </a:t>
              </a:r>
              <a:r>
                <a:rPr sz="800" b="1" kern="0" spc="6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Waterproof and mold-proof</a:t>
              </a:r>
              <a:endParaRPr sz="8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6420662" y="4173042"/>
            <a:ext cx="2007095" cy="2771749"/>
            <a:chOff x="0" y="0"/>
            <a:chExt cx="2007095" cy="2771749"/>
          </a:xfrm>
        </p:grpSpPr>
        <p:pic>
          <p:nvPicPr>
            <p:cNvPr id="88" name="picture 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0"/>
              <a:ext cx="2007095" cy="2771749"/>
            </a:xfrm>
            <a:prstGeom prst="rect">
              <a:avLst/>
            </a:prstGeom>
          </p:spPr>
        </p:pic>
        <p:sp>
          <p:nvSpPr>
            <p:cNvPr id="90" name="textbox 90"/>
            <p:cNvSpPr/>
            <p:nvPr/>
          </p:nvSpPr>
          <p:spPr>
            <a:xfrm>
              <a:off x="-12700" y="-12700"/>
              <a:ext cx="2032635" cy="27971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308609" algn="l" rtl="0" eaLnBrk="0">
                <a:lnSpc>
                  <a:spcPts val="1163"/>
                </a:lnSpc>
                <a:tabLst/>
              </a:pPr>
              <a:r>
                <a:rPr sz="800" b="1" kern="0" spc="5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Intelligent remote </a:t>
              </a:r>
              <a:r>
                <a:rPr sz="800" b="1" kern="0" spc="4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control</a:t>
              </a:r>
              <a:endParaRPr sz="8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92" name="textbox 92"/>
          <p:cNvSpPr/>
          <p:nvPr/>
        </p:nvSpPr>
        <p:spPr>
          <a:xfrm>
            <a:off x="5101493" y="1497555"/>
            <a:ext cx="1218564" cy="21545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931"/>
              </a:lnSpc>
              <a:tabLst/>
            </a:pP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Rear</a:t>
            </a:r>
            <a:r>
              <a:rPr sz="700" kern="0" spc="8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cover shell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marL="680084" algn="l" rtl="0" eaLnBrk="0">
              <a:lnSpc>
                <a:spcPct val="71000"/>
              </a:lnSpc>
              <a:spcBef>
                <a:spcPts val="577"/>
              </a:spcBef>
              <a:tabLst/>
            </a:pP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Bracket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marL="673734" algn="l" rtl="0" eaLnBrk="0">
              <a:lnSpc>
                <a:spcPts val="931"/>
              </a:lnSpc>
              <a:spcBef>
                <a:spcPts val="845"/>
              </a:spcBef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End</a:t>
            </a:r>
            <a:r>
              <a:rPr sz="700" kern="0" spc="1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plate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5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931"/>
              </a:lnSpc>
              <a:spcBef>
                <a:spcPts val="213"/>
              </a:spcBef>
              <a:tabLst/>
            </a:pP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Front</a:t>
            </a:r>
            <a:r>
              <a:rPr sz="700" kern="0" spc="10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hood</a:t>
            </a:r>
            <a:r>
              <a:rPr sz="700" kern="0" spc="9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housing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6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94310" algn="l" rtl="0" eaLnBrk="0">
              <a:lnSpc>
                <a:spcPts val="931"/>
              </a:lnSpc>
              <a:spcBef>
                <a:spcPts val="214"/>
              </a:spcBef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Tail</a:t>
            </a:r>
            <a:r>
              <a:rPr sz="700" kern="0" spc="14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plug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201929" algn="l" rtl="0" eaLnBrk="0">
              <a:lnSpc>
                <a:spcPts val="931"/>
              </a:lnSpc>
              <a:spcBef>
                <a:spcPts val="222"/>
              </a:spcBef>
              <a:tabLst/>
            </a:pP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Fabric</a:t>
            </a:r>
            <a:r>
              <a:rPr sz="700" kern="0" spc="8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guide slot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marL="693419" algn="l" rtl="0" eaLnBrk="0">
              <a:lnSpc>
                <a:spcPts val="931"/>
              </a:lnSpc>
              <a:spcBef>
                <a:spcPts val="233"/>
              </a:spcBef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Inner</a:t>
            </a:r>
            <a:r>
              <a:rPr sz="700" kern="0" spc="1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orbit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marL="693419" algn="l" rtl="0" eaLnBrk="0">
              <a:lnSpc>
                <a:spcPts val="931"/>
              </a:lnSpc>
              <a:spcBef>
                <a:spcPts val="179"/>
              </a:spcBef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Rear</a:t>
            </a:r>
            <a:r>
              <a:rPr sz="700" kern="0" spc="1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orbit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marL="694690" algn="l" rtl="0" eaLnBrk="0">
              <a:lnSpc>
                <a:spcPts val="2011"/>
              </a:lnSpc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Front</a:t>
            </a:r>
            <a:r>
              <a:rPr sz="700" kern="0" spc="13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orbit</a:t>
            </a:r>
            <a:endParaRPr sz="700" dirty="0">
              <a:latin typeface="DengXian"/>
              <a:ea typeface="DengXian"/>
              <a:cs typeface="DengXian"/>
            </a:endParaRPr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11058588" y="386918"/>
            <a:ext cx="4670972" cy="477532"/>
            <a:chOff x="0" y="0"/>
            <a:chExt cx="4670972" cy="477532"/>
          </a:xfrm>
        </p:grpSpPr>
        <p:pic>
          <p:nvPicPr>
            <p:cNvPr id="94" name="picture 9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4670972" cy="477532"/>
            </a:xfrm>
            <a:prstGeom prst="rect">
              <a:avLst/>
            </a:prstGeom>
          </p:spPr>
        </p:pic>
        <p:sp>
          <p:nvSpPr>
            <p:cNvPr id="96" name="textbox 96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72085" algn="l" rtl="0" eaLnBrk="0">
                <a:lnSpc>
                  <a:spcPts val="2786"/>
                </a:lnSpc>
                <a:tabLst/>
              </a:pP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Product</a:t>
              </a:r>
              <a:r>
                <a:rPr sz="2100" b="1" kern="0" spc="23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de</a:t>
              </a:r>
              <a:r>
                <a:rPr sz="21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tails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355422" y="386918"/>
            <a:ext cx="4670958" cy="477532"/>
            <a:chOff x="0" y="0"/>
            <a:chExt cx="4670958" cy="477532"/>
          </a:xfrm>
        </p:grpSpPr>
        <p:pic>
          <p:nvPicPr>
            <p:cNvPr id="98" name="picture 9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4670958" cy="477532"/>
            </a:xfrm>
            <a:prstGeom prst="rect">
              <a:avLst/>
            </a:prstGeom>
          </p:spPr>
        </p:pic>
        <p:sp>
          <p:nvSpPr>
            <p:cNvPr id="100" name="textbox 100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72085" algn="l" rtl="0" eaLnBrk="0">
                <a:lnSpc>
                  <a:spcPts val="2786"/>
                </a:lnSpc>
                <a:tabLst/>
              </a:pP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Product</a:t>
              </a:r>
              <a:r>
                <a:rPr sz="2100" b="1" kern="0" spc="23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de</a:t>
              </a:r>
              <a:r>
                <a:rPr sz="21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tails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graphicFrame>
        <p:nvGraphicFramePr>
          <p:cNvPr id="102" name="table 102"/>
          <p:cNvGraphicFramePr>
            <a:graphicFrameLocks noGrp="1"/>
          </p:cNvGraphicFramePr>
          <p:nvPr/>
        </p:nvGraphicFramePr>
        <p:xfrm>
          <a:off x="383191" y="6600014"/>
          <a:ext cx="5974079" cy="339090"/>
        </p:xfrm>
        <a:graphic>
          <a:graphicData uri="http://schemas.openxmlformats.org/drawingml/2006/table">
            <a:tbl>
              <a:tblPr/>
              <a:tblGrid>
                <a:gridCol w="2084704"/>
                <a:gridCol w="2433320"/>
                <a:gridCol w="1456055"/>
              </a:tblGrid>
              <a:tr h="339090"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931"/>
                        </a:lnSpc>
                        <a:tabLst/>
                      </a:pP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Guide</a:t>
                      </a:r>
                      <a:r>
                        <a:rPr sz="700" kern="0" spc="8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rail</a:t>
                      </a:r>
                      <a:r>
                        <a:rPr sz="700" kern="0" spc="6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cove</a:t>
                      </a:r>
                      <a:r>
                        <a:rPr sz="700" kern="0" spc="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</a:t>
                      </a:r>
                      <a:endParaRPr sz="7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62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31289" algn="l" rtl="0" eaLnBrk="0">
                        <a:lnSpc>
                          <a:spcPts val="880"/>
                        </a:lnSpc>
                        <a:tabLst/>
                      </a:pPr>
                      <a:r>
                        <a:rPr sz="700" kern="0" spc="3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Anti-coll</a:t>
                      </a: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ision strip</a:t>
                      </a:r>
                      <a:endParaRPr sz="7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eaLnBrk="0">
                        <a:lnSpc>
                          <a:spcPts val="931"/>
                        </a:lnSpc>
                        <a:tabLst/>
                      </a:pP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Guide</a:t>
                      </a:r>
                      <a:r>
                        <a:rPr sz="700" kern="0" spc="7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rail</a:t>
                      </a:r>
                      <a:r>
                        <a:rPr sz="700" kern="0" spc="6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cove</a:t>
                      </a:r>
                      <a:r>
                        <a:rPr sz="700" kern="0" spc="1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r</a:t>
                      </a:r>
                      <a:endParaRPr sz="700" dirty="0">
                        <a:latin typeface="DengXian"/>
                        <a:ea typeface="DengXian"/>
                        <a:cs typeface="DengXian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36854" algn="l" rtl="0" eaLnBrk="0">
                        <a:lnSpc>
                          <a:spcPts val="88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Bottom</a:t>
                      </a:r>
                      <a:r>
                        <a:rPr sz="700" kern="0" spc="13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 </a:t>
                      </a:r>
                      <a:r>
                        <a:rPr sz="700" kern="0" spc="20" dirty="0">
                          <a:solidFill>
                            <a:srgbClr val="585959">
                              <a:alpha val="100000"/>
                            </a:srgbClr>
                          </a:solidFill>
                          <a:latin typeface="DengXian"/>
                          <a:ea typeface="DengXian"/>
                          <a:cs typeface="DengXian"/>
                        </a:rPr>
                        <a:t>beam</a:t>
                      </a:r>
                      <a:endParaRPr sz="700" dirty="0">
                        <a:latin typeface="DengXian"/>
                        <a:ea typeface="DengXian"/>
                        <a:cs typeface="DengXian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4" name="textbox 104"/>
          <p:cNvSpPr/>
          <p:nvPr/>
        </p:nvSpPr>
        <p:spPr>
          <a:xfrm>
            <a:off x="145470" y="2963370"/>
            <a:ext cx="828675" cy="6883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931"/>
              </a:lnSpc>
              <a:tabLst/>
            </a:pP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Fabric</a:t>
            </a:r>
            <a:r>
              <a:rPr sz="700" kern="0" spc="8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guide slot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marL="376554" algn="l" rtl="0" eaLnBrk="0">
              <a:lnSpc>
                <a:spcPct val="131000"/>
              </a:lnSpc>
              <a:spcBef>
                <a:spcPts val="209"/>
              </a:spcBef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Inner</a:t>
            </a:r>
            <a:r>
              <a:rPr sz="700" kern="0" spc="1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orbit</a:t>
            </a:r>
            <a:r>
              <a:rPr sz="700" kern="0" spc="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Rear</a:t>
            </a:r>
            <a:r>
              <a:rPr sz="700" kern="0" spc="1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orbit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931"/>
              </a:lnSpc>
              <a:spcBef>
                <a:spcPts val="6"/>
              </a:spcBef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Front</a:t>
            </a:r>
            <a:r>
              <a:rPr sz="700" kern="0" spc="13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orbit</a:t>
            </a:r>
            <a:endParaRPr sz="700" dirty="0">
              <a:latin typeface="DengXian"/>
              <a:ea typeface="DengXian"/>
              <a:cs typeface="DengXian"/>
            </a:endParaRPr>
          </a:p>
        </p:txBody>
      </p:sp>
      <p:sp>
        <p:nvSpPr>
          <p:cNvPr id="106" name="textbox 106"/>
          <p:cNvSpPr/>
          <p:nvPr/>
        </p:nvSpPr>
        <p:spPr>
          <a:xfrm>
            <a:off x="1258215" y="2655696"/>
            <a:ext cx="408305" cy="422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931"/>
              </a:lnSpc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Coil</a:t>
            </a:r>
            <a:r>
              <a:rPr sz="700" kern="0" spc="1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pipe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8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42239" algn="l" rtl="0" eaLnBrk="0">
              <a:lnSpc>
                <a:spcPct val="69000"/>
              </a:lnSpc>
              <a:tabLst/>
            </a:pP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Motor</a:t>
            </a:r>
            <a:endParaRPr sz="700" dirty="0">
              <a:latin typeface="DengXian"/>
              <a:ea typeface="DengXian"/>
              <a:cs typeface="DengXian"/>
            </a:endParaRPr>
          </a:p>
        </p:txBody>
      </p:sp>
      <p:pic>
        <p:nvPicPr>
          <p:cNvPr id="108" name="picture 10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4513228" y="4010025"/>
            <a:ext cx="276124" cy="524471"/>
          </a:xfrm>
          <a:prstGeom prst="rect">
            <a:avLst/>
          </a:prstGeom>
        </p:spPr>
      </p:pic>
      <p:pic>
        <p:nvPicPr>
          <p:cNvPr id="110" name="picture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0704690" y="386918"/>
            <a:ext cx="283528" cy="477532"/>
          </a:xfrm>
          <a:prstGeom prst="rect">
            <a:avLst/>
          </a:prstGeom>
        </p:spPr>
      </p:pic>
      <p:sp>
        <p:nvSpPr>
          <p:cNvPr id="112" name="textbox 112"/>
          <p:cNvSpPr/>
          <p:nvPr/>
        </p:nvSpPr>
        <p:spPr>
          <a:xfrm>
            <a:off x="552958" y="1688944"/>
            <a:ext cx="412750" cy="3276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12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9060" algn="l" rtl="0" eaLnBrk="0">
              <a:lnSpc>
                <a:spcPct val="71000"/>
              </a:lnSpc>
              <a:tabLst/>
            </a:pPr>
            <a:r>
              <a:rPr sz="700" kern="0" spc="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Bracket</a:t>
            </a:r>
            <a:endParaRPr sz="700" dirty="0">
              <a:latin typeface="DengXian"/>
              <a:ea typeface="DengXian"/>
              <a:cs typeface="DengXian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931"/>
              </a:lnSpc>
              <a:spcBef>
                <a:spcPts val="5"/>
              </a:spcBef>
              <a:tabLst/>
            </a:pP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End</a:t>
            </a:r>
            <a:r>
              <a:rPr sz="700" kern="0" spc="12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700" kern="0" spc="10" dirty="0">
                <a:solidFill>
                  <a:srgbClr val="58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plate</a:t>
            </a:r>
            <a:endParaRPr sz="700" dirty="0">
              <a:latin typeface="DengXian"/>
              <a:ea typeface="DengXian"/>
              <a:cs typeface="DengXian"/>
            </a:endParaRPr>
          </a:p>
        </p:txBody>
      </p:sp>
      <p:sp>
        <p:nvSpPr>
          <p:cNvPr id="114" name="rect 114"/>
          <p:cNvSpPr/>
          <p:nvPr/>
        </p:nvSpPr>
        <p:spPr>
          <a:xfrm>
            <a:off x="172542" y="386918"/>
            <a:ext cx="112509" cy="477532"/>
          </a:xfrm>
          <a:prstGeom prst="rect">
            <a:avLst/>
          </a:prstGeom>
          <a:solidFill>
            <a:srgbClr val="02755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6" name="rect 116"/>
          <p:cNvSpPr/>
          <p:nvPr/>
        </p:nvSpPr>
        <p:spPr>
          <a:xfrm>
            <a:off x="1511" y="386918"/>
            <a:ext cx="112509" cy="477532"/>
          </a:xfrm>
          <a:prstGeom prst="rect">
            <a:avLst/>
          </a:prstGeom>
          <a:solidFill>
            <a:srgbClr val="02755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48038" y="4766664"/>
            <a:ext cx="9817303" cy="2263522"/>
          </a:xfrm>
          <a:prstGeom prst="rect">
            <a:avLst/>
          </a:prstGeom>
        </p:spPr>
      </p:pic>
      <p:graphicFrame>
        <p:nvGraphicFramePr>
          <p:cNvPr id="120" name="table 120"/>
          <p:cNvGraphicFramePr>
            <a:graphicFrameLocks noGrp="1"/>
          </p:cNvGraphicFramePr>
          <p:nvPr/>
        </p:nvGraphicFramePr>
        <p:xfrm>
          <a:off x="429361" y="1081138"/>
          <a:ext cx="6934200" cy="2919095"/>
        </p:xfrm>
        <a:graphic>
          <a:graphicData uri="http://schemas.openxmlformats.org/drawingml/2006/table">
            <a:tbl>
              <a:tblPr/>
              <a:tblGrid>
                <a:gridCol w="1398905"/>
                <a:gridCol w="1424940"/>
                <a:gridCol w="1362075"/>
                <a:gridCol w="1332864"/>
                <a:gridCol w="1415415"/>
              </a:tblGrid>
              <a:tr h="2520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76250" algn="l" rtl="0" eaLnBrk="0">
                        <a:lnSpc>
                          <a:spcPct val="76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100" kern="0" spc="1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Model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21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06400" algn="l" rtl="0" eaLnBrk="0">
                        <a:lnSpc>
                          <a:spcPct val="7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1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Side view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94970" algn="l" rtl="0" eaLnBrk="0">
                        <a:lnSpc>
                          <a:spcPct val="7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Side</a:t>
                      </a:r>
                      <a:r>
                        <a:rPr sz="1100" kern="0" spc="2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1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rail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4800" algn="l" rtl="0" eaLnBrk="0">
                        <a:lnSpc>
                          <a:spcPct val="76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100" kern="0" spc="1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Bottom</a:t>
                      </a:r>
                      <a:r>
                        <a:rPr sz="1100" kern="0" spc="2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100" kern="0" spc="1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rail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54659" algn="l" rtl="0" eaLnBrk="0">
                        <a:lnSpc>
                          <a:spcPct val="90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100" kern="0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Coil</a:t>
                      </a:r>
                      <a:r>
                        <a:rPr sz="1100" kern="0" spc="1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100" kern="0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pipe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4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182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21334" algn="l" rtl="0" eaLnBrk="0">
                        <a:lnSpc>
                          <a:spcPct val="77000"/>
                        </a:lnSpc>
                        <a:tabLst/>
                      </a:pPr>
                      <a:r>
                        <a:rPr sz="11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108#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3815" indent="15240" algn="l" rtl="0" eaLnBrk="0">
                        <a:lnSpc>
                          <a:spcPct val="97000"/>
                        </a:lnSpc>
                        <a:spcBef>
                          <a:spcPts val="502"/>
                        </a:spcBef>
                        <a:tabLst/>
                      </a:pPr>
                      <a:r>
                        <a:rPr sz="8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 maximum</a:t>
                      </a:r>
                      <a:r>
                        <a:rPr sz="800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8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width is</a:t>
                      </a:r>
                      <a:r>
                        <a:rPr sz="8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8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5m</a:t>
                      </a:r>
                      <a:r>
                        <a:rPr sz="8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</a:t>
                      </a:r>
                      <a:r>
                        <a:rPr sz="8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 maximum height is 4m</a:t>
                      </a: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1000"/>
                        </a:lnSpc>
                        <a:spcBef>
                          <a:spcPts val="531"/>
                        </a:spcBef>
                        <a:tabLst/>
                      </a:pP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 width and</a:t>
                      </a:r>
                      <a:r>
                        <a:rPr sz="5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height cannot</a:t>
                      </a:r>
                      <a:r>
                        <a:rPr sz="5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b</a:t>
                      </a:r>
                      <a:r>
                        <a:rPr sz="5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e</a:t>
                      </a: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3025" algn="l" rtl="0" eaLnBrk="0">
                        <a:lnSpc>
                          <a:spcPct val="91000"/>
                        </a:lnSpc>
                        <a:spcBef>
                          <a:spcPts val="28"/>
                        </a:spcBef>
                        <a:tabLst/>
                      </a:pP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greater than 3</a:t>
                      </a:r>
                      <a:r>
                        <a:rPr sz="5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meters simultaneously</a:t>
                      </a: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21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5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21334" algn="l" rtl="0" eaLnBrk="0">
                        <a:lnSpc>
                          <a:spcPct val="7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135#</a:t>
                      </a:r>
                      <a:endParaRPr sz="1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3815" indent="15240" algn="l" rtl="0" eaLnBrk="0">
                        <a:lnSpc>
                          <a:spcPct val="97000"/>
                        </a:lnSpc>
                        <a:spcBef>
                          <a:spcPts val="501"/>
                        </a:spcBef>
                        <a:tabLst/>
                      </a:pPr>
                      <a:r>
                        <a:rPr sz="8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 maximum</a:t>
                      </a:r>
                      <a:r>
                        <a:rPr sz="800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8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width is</a:t>
                      </a:r>
                      <a:r>
                        <a:rPr sz="8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8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5m</a:t>
                      </a:r>
                      <a:r>
                        <a:rPr sz="8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</a:t>
                      </a:r>
                      <a:r>
                        <a:rPr sz="8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 maximum height is 4m</a:t>
                      </a: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1000"/>
                        </a:lnSpc>
                        <a:spcBef>
                          <a:spcPts val="531"/>
                        </a:spcBef>
                        <a:tabLst/>
                      </a:pP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The width and</a:t>
                      </a:r>
                      <a:r>
                        <a:rPr sz="5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height cannot</a:t>
                      </a:r>
                      <a:r>
                        <a:rPr sz="5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b</a:t>
                      </a:r>
                      <a:r>
                        <a:rPr sz="5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e</a:t>
                      </a: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3025" algn="l" rtl="0" eaLnBrk="0">
                        <a:lnSpc>
                          <a:spcPct val="91000"/>
                        </a:lnSpc>
                        <a:spcBef>
                          <a:spcPts val="28"/>
                        </a:spcBef>
                        <a:tabLst/>
                      </a:pP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greater than 3</a:t>
                      </a:r>
                      <a:r>
                        <a:rPr sz="5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5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meters simultaneously</a:t>
                      </a: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21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F3B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2" name="textbox 122"/>
          <p:cNvSpPr/>
          <p:nvPr/>
        </p:nvSpPr>
        <p:spPr>
          <a:xfrm>
            <a:off x="11016178" y="3970735"/>
            <a:ext cx="9558019" cy="10915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27"/>
              </a:lnSpc>
              <a:tabLst/>
            </a:pPr>
            <a:r>
              <a:rPr sz="2600" b="1" kern="0" spc="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Brand</a:t>
            </a:r>
            <a:r>
              <a:rPr sz="2600" b="1" kern="0" spc="14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:</a:t>
            </a:r>
            <a:r>
              <a:rPr sz="1600" b="1" kern="0" spc="19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1" kern="0" spc="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Ferrari</a:t>
            </a:r>
            <a:r>
              <a:rPr sz="1600" b="1" kern="0" spc="14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1" kern="0" spc="14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600" b="1" kern="0" spc="13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1" kern="0" spc="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Flame</a:t>
            </a:r>
            <a:r>
              <a:rPr sz="1600" b="1" kern="0" spc="13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1" kern="0" spc="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Retardant</a:t>
            </a:r>
            <a:r>
              <a:rPr sz="1600" b="1" kern="0" spc="14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1" kern="0" spc="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B</a:t>
            </a:r>
            <a:r>
              <a:rPr sz="2600" b="1" kern="0" spc="14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1</a:t>
            </a:r>
            <a:r>
              <a:rPr sz="1600" b="1" kern="0" spc="14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600" b="1" kern="0" spc="0" baseline="8146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grade</a:t>
            </a:r>
            <a:r>
              <a:rPr sz="1600" b="1" kern="0" spc="-360" dirty="0">
                <a:solidFill>
                  <a:srgbClr val="02755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300" kern="0" spc="0" dirty="0">
                <a:solidFill>
                  <a:srgbClr val="2A2A2A">
                    <a:alpha val="100000"/>
                  </a:srgbClr>
                </a:solidFill>
                <a:latin typeface="Arial"/>
                <a:ea typeface="Arial"/>
                <a:cs typeface="Arial"/>
              </a:rPr>
              <a:t>serge</a:t>
            </a:r>
            <a:r>
              <a:rPr sz="2300" kern="0" spc="-440" dirty="0">
                <a:solidFill>
                  <a:srgbClr val="2A2A2A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300" kern="0" spc="0" dirty="0">
                <a:solidFill>
                  <a:srgbClr val="2A2A2A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rer</a:t>
            </a:r>
            <a:r>
              <a:rPr sz="2300" kern="0" spc="140" dirty="0">
                <a:solidFill>
                  <a:srgbClr val="2A2A2A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品</a:t>
            </a:r>
            <a:endParaRPr sz="23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61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5420" indent="-6350" algn="l" rtl="0" eaLnBrk="0">
              <a:lnSpc>
                <a:spcPct val="109000"/>
              </a:lnSpc>
              <a:tabLst/>
            </a:pP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8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series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: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Outdoor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end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fabric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,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non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deformation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,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non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stretch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,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tear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resistance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,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monochrome</a:t>
            </a:r>
            <a:r>
              <a:rPr sz="1600" b="1" kern="0" spc="6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8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[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hole</a:t>
            </a:r>
            <a:r>
              <a:rPr sz="1600" b="1" kern="0" spc="8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r>
              <a:rPr sz="1600" b="1" kern="0" spc="8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1600" b="1" kern="0" spc="8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about</a:t>
            </a:r>
            <a:r>
              <a:rPr sz="1600" b="1" kern="0" spc="8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14%]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pic>
        <p:nvPicPr>
          <p:cNvPr id="124" name="picture 1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030688" y="4591663"/>
            <a:ext cx="127000" cy="127000"/>
          </a:xfrm>
          <a:prstGeom prst="rect">
            <a:avLst/>
          </a:prstGeom>
        </p:spPr>
      </p:pic>
      <p:pic>
        <p:nvPicPr>
          <p:cNvPr id="126" name="picture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501203" y="1096746"/>
            <a:ext cx="2777070" cy="2906814"/>
          </a:xfrm>
          <a:prstGeom prst="rect">
            <a:avLst/>
          </a:prstGeom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1082476" y="6496503"/>
            <a:ext cx="8408231" cy="737680"/>
          </a:xfrm>
          <a:prstGeom prst="rect">
            <a:avLst/>
          </a:prstGeom>
        </p:spPr>
      </p:pic>
      <p:sp>
        <p:nvSpPr>
          <p:cNvPr id="130" name="textbox 130"/>
          <p:cNvSpPr/>
          <p:nvPr/>
        </p:nvSpPr>
        <p:spPr>
          <a:xfrm>
            <a:off x="10953591" y="952818"/>
            <a:ext cx="7520305" cy="7607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8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4129" algn="l" rtl="0" eaLnBrk="0">
              <a:lnSpc>
                <a:spcPct val="96000"/>
              </a:lnSpc>
              <a:tabLst/>
            </a:pPr>
            <a:r>
              <a:rPr sz="1700" b="1" kern="0" spc="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Brand</a:t>
            </a:r>
            <a:r>
              <a:rPr sz="1700" b="1" kern="0" spc="6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: </a:t>
            </a:r>
            <a:r>
              <a:rPr sz="1700" b="1" kern="0" spc="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Basden</a:t>
            </a:r>
            <a:r>
              <a:rPr sz="1700" b="1" kern="0" spc="6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 - </a:t>
            </a:r>
            <a:r>
              <a:rPr sz="1700" b="1" kern="0" spc="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Flame</a:t>
            </a:r>
            <a:r>
              <a:rPr sz="1700" b="1" kern="0" spc="17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700" b="1" kern="0" spc="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Retardant</a:t>
            </a:r>
            <a:r>
              <a:rPr sz="1700" b="1" kern="0" spc="6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700" b="1" kern="0" spc="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B</a:t>
            </a:r>
            <a:r>
              <a:rPr sz="1700" b="1" kern="0" spc="6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1</a:t>
            </a:r>
            <a:r>
              <a:rPr sz="1700" b="1" kern="0" spc="4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700" b="1" kern="0" spc="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Grade</a:t>
            </a:r>
            <a:r>
              <a:rPr sz="1700" b="1" kern="0" spc="60" dirty="0">
                <a:solidFill>
                  <a:srgbClr val="F29218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100" kern="0" spc="0" dirty="0">
                <a:solidFill>
                  <a:srgbClr val="272325">
                    <a:alpha val="100000"/>
                  </a:srgbClr>
                </a:solidFill>
                <a:latin typeface="Arial"/>
                <a:ea typeface="Arial"/>
                <a:cs typeface="Arial"/>
              </a:rPr>
              <a:t>ea</a:t>
            </a:r>
            <a:r>
              <a:rPr sz="2100" kern="0" spc="-380" dirty="0">
                <a:solidFill>
                  <a:srgbClr val="272325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100" kern="0" spc="0" dirty="0">
                <a:solidFill>
                  <a:srgbClr val="272325">
                    <a:alpha val="100000"/>
                  </a:srgbClr>
                </a:solidFill>
                <a:latin typeface="Arial"/>
                <a:ea typeface="Arial"/>
                <a:cs typeface="Arial"/>
              </a:rPr>
              <a:t>sail</a:t>
            </a:r>
            <a:r>
              <a:rPr sz="2100" kern="0" spc="-390" dirty="0">
                <a:solidFill>
                  <a:srgbClr val="272325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100" kern="0" spc="0" dirty="0">
                <a:solidFill>
                  <a:srgbClr val="272325">
                    <a:alpha val="100000"/>
                  </a:srgbClr>
                </a:solidFill>
                <a:latin typeface="Arial"/>
                <a:ea typeface="Arial"/>
                <a:cs typeface="Arial"/>
              </a:rPr>
              <a:t>en</a:t>
            </a:r>
            <a:r>
              <a:rPr sz="2100" kern="0" spc="60" dirty="0">
                <a:solidFill>
                  <a:srgbClr val="272325">
                    <a:alpha val="100000"/>
                  </a:srgbClr>
                </a:solidFill>
                <a:latin typeface="Arial"/>
                <a:ea typeface="Arial"/>
                <a:cs typeface="Arial"/>
              </a:rPr>
              <a:t>"</a:t>
            </a:r>
            <a:endParaRPr sz="2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51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0" algn="l" rtl="0" eaLnBrk="0">
              <a:lnSpc>
                <a:spcPts val="2123"/>
              </a:lnSpc>
              <a:tabLst>
                <a:tab pos="189864" algn="l"/>
              </a:tabLst>
            </a:pP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	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3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series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: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Full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shading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[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opening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about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0%, 30%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PET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fiber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+70%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PVC</a:t>
            </a: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]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pic>
        <p:nvPicPr>
          <p:cNvPr id="132" name="picture 1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966291" y="1515851"/>
            <a:ext cx="127000" cy="127000"/>
          </a:xfrm>
          <a:prstGeom prst="rect">
            <a:avLst/>
          </a:prstGeom>
        </p:spPr>
      </p:pic>
      <p:sp>
        <p:nvSpPr>
          <p:cNvPr id="134" name="textbox 134"/>
          <p:cNvSpPr/>
          <p:nvPr/>
        </p:nvSpPr>
        <p:spPr>
          <a:xfrm>
            <a:off x="11017988" y="5914858"/>
            <a:ext cx="9520555" cy="555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0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3514" indent="-6985" algn="l" rtl="0" eaLnBrk="0">
              <a:lnSpc>
                <a:spcPct val="109000"/>
              </a:lnSpc>
              <a:tabLst/>
            </a:pPr>
            <a:r>
              <a:rPr sz="1600" b="1" kern="0" spc="4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9 Series: High-end o</a:t>
            </a:r>
            <a:r>
              <a:rPr sz="1600" b="1" kern="0" spc="3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utdoor fabric, non-deformable, non-stretchable, tear-resistant, two-color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[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opening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about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4%]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pic>
        <p:nvPicPr>
          <p:cNvPr id="136" name="picture 1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1030688" y="6001555"/>
            <a:ext cx="127000" cy="127000"/>
          </a:xfrm>
          <a:prstGeom prst="rect">
            <a:avLst/>
          </a:prstGeom>
        </p:spPr>
      </p:pic>
      <p:pic>
        <p:nvPicPr>
          <p:cNvPr id="138" name="picture 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6145090" y="3089235"/>
            <a:ext cx="4928523" cy="729657"/>
          </a:xfrm>
          <a:prstGeom prst="rect">
            <a:avLst/>
          </a:prstGeom>
        </p:spPr>
      </p:pic>
      <p:pic>
        <p:nvPicPr>
          <p:cNvPr id="140" name="picture 1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1011003" y="3085477"/>
            <a:ext cx="4936356" cy="725856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102838" y="5119495"/>
            <a:ext cx="4859833" cy="725332"/>
          </a:xfrm>
          <a:prstGeom prst="rect">
            <a:avLst/>
          </a:prstGeom>
        </p:spPr>
      </p:pic>
      <p:sp>
        <p:nvSpPr>
          <p:cNvPr id="144" name="textbox 144"/>
          <p:cNvSpPr/>
          <p:nvPr/>
        </p:nvSpPr>
        <p:spPr>
          <a:xfrm>
            <a:off x="10953591" y="2628815"/>
            <a:ext cx="9389744" cy="295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0" algn="l" rtl="0" eaLnBrk="0">
              <a:lnSpc>
                <a:spcPts val="2123"/>
              </a:lnSpc>
              <a:tabLst>
                <a:tab pos="189864" algn="l"/>
              </a:tabLst>
            </a:pP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	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4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series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: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Ultra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high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through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view</a:t>
            </a:r>
            <a:r>
              <a:rPr sz="1600" b="1" kern="0" spc="10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[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opening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about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5%, 30%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polyester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fiber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+70% </a:t>
            </a:r>
            <a:r>
              <a:rPr sz="1600" b="1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PVC</a:t>
            </a:r>
            <a:r>
              <a:rPr sz="1600" b="1" kern="0" spc="9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]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pic>
        <p:nvPicPr>
          <p:cNvPr id="146" name="picture 1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966291" y="2726604"/>
            <a:ext cx="127000" cy="127000"/>
          </a:xfrm>
          <a:prstGeom prst="rect">
            <a:avLst/>
          </a:prstGeom>
        </p:spPr>
      </p:pic>
      <p:pic>
        <p:nvPicPr>
          <p:cNvPr id="148" name="picture 1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0973757" y="1825411"/>
            <a:ext cx="3266264" cy="732378"/>
          </a:xfrm>
          <a:prstGeom prst="rect">
            <a:avLst/>
          </a:prstGeom>
        </p:spPr>
      </p:pic>
      <p:pic>
        <p:nvPicPr>
          <p:cNvPr id="150" name="picture 1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4409954" y="1817738"/>
            <a:ext cx="3224276" cy="74005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21600000">
            <a:off x="394817" y="4180789"/>
            <a:ext cx="5286577" cy="436879"/>
            <a:chOff x="0" y="0"/>
            <a:chExt cx="5286577" cy="436879"/>
          </a:xfrm>
        </p:grpSpPr>
        <p:pic>
          <p:nvPicPr>
            <p:cNvPr id="152" name="picture 15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0" y="0"/>
              <a:ext cx="5286577" cy="436879"/>
            </a:xfrm>
            <a:prstGeom prst="rect">
              <a:avLst/>
            </a:prstGeom>
          </p:spPr>
        </p:pic>
        <p:sp>
          <p:nvSpPr>
            <p:cNvPr id="154" name="textbox 154"/>
            <p:cNvSpPr/>
            <p:nvPr/>
          </p:nvSpPr>
          <p:spPr>
            <a:xfrm>
              <a:off x="-12700" y="-12700"/>
              <a:ext cx="5312409" cy="46228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marL="204470" algn="l" rtl="0" eaLnBrk="0">
                <a:lnSpc>
                  <a:spcPts val="2306"/>
                </a:lnSpc>
                <a:spcBef>
                  <a:spcPts val="6"/>
                </a:spcBef>
                <a:tabLst/>
              </a:pPr>
              <a:r>
                <a:rPr sz="17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Example</a:t>
              </a:r>
              <a:r>
                <a:rPr sz="1700" b="1" kern="0" spc="2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7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of light tra</a:t>
              </a:r>
              <a:r>
                <a:rPr sz="17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nsmittance</a:t>
              </a:r>
              <a:endParaRPr sz="17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11052365" y="382549"/>
            <a:ext cx="4670958" cy="477532"/>
            <a:chOff x="0" y="0"/>
            <a:chExt cx="4670958" cy="477532"/>
          </a:xfrm>
        </p:grpSpPr>
        <p:pic>
          <p:nvPicPr>
            <p:cNvPr id="156" name="picture 15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0" y="0"/>
              <a:ext cx="4670958" cy="477532"/>
            </a:xfrm>
            <a:prstGeom prst="rect">
              <a:avLst/>
            </a:prstGeom>
          </p:spPr>
        </p:pic>
        <p:sp>
          <p:nvSpPr>
            <p:cNvPr id="158" name="textbox 158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9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72085" algn="l" rtl="0" eaLnBrk="0">
                <a:lnSpc>
                  <a:spcPts val="2786"/>
                </a:lnSpc>
                <a:spcBef>
                  <a:spcPts val="5"/>
                </a:spcBef>
                <a:tabLst/>
              </a:pPr>
              <a:r>
                <a:rPr sz="2100" b="1" kern="0" spc="6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Fabric</a:t>
              </a:r>
              <a:r>
                <a:rPr sz="2100" b="1" kern="0" spc="2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6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series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21600000">
            <a:off x="364045" y="382549"/>
            <a:ext cx="4670957" cy="477532"/>
            <a:chOff x="0" y="0"/>
            <a:chExt cx="4670957" cy="477532"/>
          </a:xfrm>
        </p:grpSpPr>
        <p:pic>
          <p:nvPicPr>
            <p:cNvPr id="160" name="picture 1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600000">
              <a:off x="0" y="0"/>
              <a:ext cx="4670957" cy="477532"/>
            </a:xfrm>
            <a:prstGeom prst="rect">
              <a:avLst/>
            </a:prstGeom>
          </p:spPr>
        </p:pic>
        <p:sp>
          <p:nvSpPr>
            <p:cNvPr id="162" name="textbox 162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  <a:tabLst/>
              </a:pPr>
              <a:endParaRPr sz="900" dirty="0">
                <a:latin typeface="Arial"/>
                <a:ea typeface="Arial"/>
                <a:cs typeface="Arial"/>
              </a:endParaRPr>
            </a:p>
            <a:p>
              <a:pPr marL="172085" algn="l" rtl="0" eaLnBrk="0">
                <a:lnSpc>
                  <a:spcPct val="85000"/>
                </a:lnSpc>
                <a:spcBef>
                  <a:spcPts val="3"/>
                </a:spcBef>
                <a:tabLst/>
              </a:pPr>
              <a:r>
                <a:rPr sz="21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Product Specification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64" name="rect 164"/>
          <p:cNvSpPr/>
          <p:nvPr/>
        </p:nvSpPr>
        <p:spPr>
          <a:xfrm>
            <a:off x="1167751" y="1085900"/>
            <a:ext cx="6186131" cy="243154"/>
          </a:xfrm>
          <a:prstGeom prst="rect">
            <a:avLst/>
          </a:prstGeom>
          <a:solidFill>
            <a:srgbClr val="F2921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6" name="textbox 166"/>
          <p:cNvSpPr/>
          <p:nvPr/>
        </p:nvSpPr>
        <p:spPr>
          <a:xfrm>
            <a:off x="1123840" y="7060161"/>
            <a:ext cx="8695055" cy="177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12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100" kern="0" spc="12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Full shading</a:t>
            </a:r>
            <a:r>
              <a:rPr sz="1100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             </a:t>
            </a:r>
            <a:r>
              <a:rPr sz="1100" kern="0" spc="12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4% shading</a:t>
            </a:r>
            <a:r>
              <a:rPr sz="1100" kern="0" spc="25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100" kern="0" spc="12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r>
              <a:rPr sz="1100" kern="0" spc="1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</a:t>
            </a:r>
            <a:r>
              <a:rPr sz="1100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</a:t>
            </a:r>
            <a:r>
              <a:rPr sz="1100" kern="0" spc="12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5%</a:t>
            </a:r>
            <a:r>
              <a:rPr sz="1100" kern="0" spc="15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100" kern="0" spc="12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1100" kern="0" spc="11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hading</a:t>
            </a:r>
            <a:r>
              <a:rPr sz="1100" kern="0" spc="22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100" kern="0" spc="11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r>
              <a:rPr sz="1100" kern="0" spc="1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    </a:t>
            </a:r>
            <a:r>
              <a:rPr sz="1100" kern="0" spc="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1100" kern="0" spc="11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14%</a:t>
            </a:r>
            <a:r>
              <a:rPr sz="1100" kern="0" spc="15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100" kern="0" spc="11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shading</a:t>
            </a:r>
            <a:r>
              <a:rPr sz="1100" kern="0" spc="22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100" kern="0" spc="110" dirty="0">
                <a:solidFill>
                  <a:srgbClr val="585959">
                    <a:alpha val="100000"/>
                  </a:srgbClr>
                </a:solidFill>
                <a:latin typeface="Arial"/>
                <a:ea typeface="Arial"/>
                <a:cs typeface="Arial"/>
              </a:rPr>
              <a:t>rate</a:t>
            </a:r>
            <a:endParaRPr sz="1100" dirty="0">
              <a:latin typeface="Arial"/>
              <a:ea typeface="Arial"/>
              <a:cs typeface="Arial"/>
            </a:endParaRPr>
          </a:p>
        </p:txBody>
      </p:sp>
      <p:pic>
        <p:nvPicPr>
          <p:cNvPr id="168" name="picture 16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4815660" y="1371258"/>
            <a:ext cx="1005070" cy="1181963"/>
          </a:xfrm>
          <a:prstGeom prst="rect">
            <a:avLst/>
          </a:prstGeom>
        </p:spPr>
      </p:pic>
      <p:pic>
        <p:nvPicPr>
          <p:cNvPr id="170" name="picture 17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4815660" y="2751883"/>
            <a:ext cx="1005070" cy="1181963"/>
          </a:xfrm>
          <a:prstGeom prst="rect">
            <a:avLst/>
          </a:prstGeom>
        </p:spPr>
      </p:pic>
      <p:pic>
        <p:nvPicPr>
          <p:cNvPr id="172" name="picture 17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6101498" y="1396505"/>
            <a:ext cx="1066888" cy="1095565"/>
          </a:xfrm>
          <a:prstGeom prst="rect">
            <a:avLst/>
          </a:prstGeom>
        </p:spPr>
      </p:pic>
      <p:pic>
        <p:nvPicPr>
          <p:cNvPr id="174" name="picture 17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6101498" y="2707068"/>
            <a:ext cx="1066888" cy="1095565"/>
          </a:xfrm>
          <a:prstGeom prst="rect">
            <a:avLst/>
          </a:prstGeom>
        </p:spPr>
      </p:pic>
      <p:pic>
        <p:nvPicPr>
          <p:cNvPr id="176" name="picture 17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315518" y="1465208"/>
            <a:ext cx="1219376" cy="942433"/>
          </a:xfrm>
          <a:prstGeom prst="rect">
            <a:avLst/>
          </a:prstGeom>
        </p:spPr>
      </p:pic>
      <p:pic>
        <p:nvPicPr>
          <p:cNvPr id="178" name="picture 17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315518" y="2786008"/>
            <a:ext cx="1219376" cy="942433"/>
          </a:xfrm>
          <a:prstGeom prst="rect">
            <a:avLst/>
          </a:prstGeom>
        </p:spPr>
      </p:pic>
      <p:pic>
        <p:nvPicPr>
          <p:cNvPr id="180" name="picture 18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2079506" y="2624199"/>
            <a:ext cx="817755" cy="1346304"/>
          </a:xfrm>
          <a:prstGeom prst="rect">
            <a:avLst/>
          </a:prstGeom>
        </p:spPr>
      </p:pic>
      <p:pic>
        <p:nvPicPr>
          <p:cNvPr id="182" name="picture 18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2215045" y="1349476"/>
            <a:ext cx="683602" cy="1184916"/>
          </a:xfrm>
          <a:prstGeom prst="rect">
            <a:avLst/>
          </a:prstGeom>
        </p:spPr>
      </p:pic>
      <p:pic>
        <p:nvPicPr>
          <p:cNvPr id="184" name="picture 18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10698454" y="382549"/>
            <a:ext cx="283540" cy="477532"/>
          </a:xfrm>
          <a:prstGeom prst="rect">
            <a:avLst/>
          </a:prstGeom>
        </p:spPr>
      </p:pic>
      <p:pic>
        <p:nvPicPr>
          <p:cNvPr id="186" name="picture 18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10134" y="382549"/>
            <a:ext cx="283540" cy="4775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 rot="21600000">
            <a:off x="610870" y="1268590"/>
            <a:ext cx="9495803" cy="5743792"/>
            <a:chOff x="0" y="0"/>
            <a:chExt cx="9495803" cy="5743792"/>
          </a:xfrm>
        </p:grpSpPr>
        <p:pic>
          <p:nvPicPr>
            <p:cNvPr id="188" name="picture 1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9495803" cy="5743792"/>
            </a:xfrm>
            <a:prstGeom prst="rect">
              <a:avLst/>
            </a:prstGeom>
          </p:spPr>
        </p:pic>
        <p:sp>
          <p:nvSpPr>
            <p:cNvPr id="190" name="textbox 190"/>
            <p:cNvSpPr/>
            <p:nvPr/>
          </p:nvSpPr>
          <p:spPr>
            <a:xfrm>
              <a:off x="-12700" y="-12700"/>
              <a:ext cx="9521825" cy="578294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120014" algn="l" rtl="0" eaLnBrk="0">
                <a:lnSpc>
                  <a:spcPct val="85000"/>
                </a:lnSpc>
                <a:spcBef>
                  <a:spcPts val="1"/>
                </a:spcBef>
                <a:tabLst/>
              </a:pPr>
              <a:r>
                <a:rPr sz="2000" b="1" kern="0" spc="-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Balcony/Terrace</a:t>
              </a:r>
              <a:endParaRPr sz="2000" dirty="0">
                <a:latin typeface="Arial"/>
                <a:ea typeface="Arial"/>
                <a:cs typeface="Arial"/>
              </a:endParaRPr>
            </a:p>
            <a:p>
              <a:pPr marL="146050" algn="l" rtl="0" eaLnBrk="0">
                <a:lnSpc>
                  <a:spcPts val="1206"/>
                </a:lnSpc>
                <a:spcBef>
                  <a:spcPts val="52"/>
                </a:spcBef>
                <a:tabLst/>
              </a:pP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It does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not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block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the view or affect ventilation,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keeping your</a:t>
              </a:r>
              <a:endParaRPr sz="1000" dirty="0">
                <a:latin typeface="DengXian"/>
                <a:ea typeface="DengXian"/>
                <a:cs typeface="DengXian"/>
              </a:endParaRPr>
            </a:p>
            <a:p>
              <a:pPr marL="144145" algn="l" rtl="0" eaLnBrk="0">
                <a:lnSpc>
                  <a:spcPct val="96000"/>
                </a:lnSpc>
                <a:spcBef>
                  <a:spcPts val="55"/>
                </a:spcBef>
                <a:tabLst/>
              </a:pP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balcony always spac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ious and</a:t>
              </a:r>
              <a:r>
                <a:rPr sz="1000" kern="0" spc="5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comfortable</a:t>
              </a:r>
              <a:endParaRPr sz="1000" dirty="0">
                <a:latin typeface="DengXian"/>
                <a:ea typeface="DengXian"/>
                <a:cs typeface="DengXian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21600000">
            <a:off x="11287772" y="1266566"/>
            <a:ext cx="9494925" cy="5742093"/>
            <a:chOff x="0" y="0"/>
            <a:chExt cx="9494925" cy="5742093"/>
          </a:xfrm>
        </p:grpSpPr>
        <p:pic>
          <p:nvPicPr>
            <p:cNvPr id="192" name="picture 19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9494925" cy="5742093"/>
            </a:xfrm>
            <a:prstGeom prst="rect">
              <a:avLst/>
            </a:prstGeom>
          </p:spPr>
        </p:pic>
        <p:sp>
          <p:nvSpPr>
            <p:cNvPr id="194" name="textbox 194"/>
            <p:cNvSpPr/>
            <p:nvPr/>
          </p:nvSpPr>
          <p:spPr>
            <a:xfrm>
              <a:off x="-12700" y="-12700"/>
              <a:ext cx="9520555" cy="57677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  <a:tabLst/>
              </a:pPr>
              <a:endParaRPr sz="700" dirty="0">
                <a:latin typeface="Arial"/>
                <a:ea typeface="Arial"/>
                <a:cs typeface="Arial"/>
              </a:endParaRPr>
            </a:p>
            <a:p>
              <a:pPr marL="6047104" algn="l" rtl="0" eaLnBrk="0">
                <a:lnSpc>
                  <a:spcPct val="77000"/>
                </a:lnSpc>
                <a:spcBef>
                  <a:spcPts val="3"/>
                </a:spcBef>
                <a:tabLst/>
              </a:pPr>
              <a:r>
                <a:rPr sz="2000" b="1" kern="0" spc="6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Hotel/Rest</a:t>
              </a:r>
              <a:r>
                <a:rPr sz="2000" b="1" kern="0" spc="5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aurant</a:t>
              </a:r>
              <a:endParaRPr sz="2000" dirty="0">
                <a:latin typeface="Arial"/>
                <a:ea typeface="Arial"/>
                <a:cs typeface="Arial"/>
              </a:endParaRPr>
            </a:p>
            <a:p>
              <a:pPr marL="6034404" indent="-635" algn="l" rtl="0" eaLnBrk="0">
                <a:lnSpc>
                  <a:spcPct val="96000"/>
                </a:lnSpc>
                <a:spcBef>
                  <a:spcPts val="176"/>
                </a:spcBef>
                <a:tabLst/>
              </a:pP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You can enjoy a transparent,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safe</a:t>
              </a:r>
              <a:r>
                <a:rPr sz="1000" kern="0" spc="4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and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refreshing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private space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  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without the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need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for enclosure</a:t>
              </a:r>
              <a:endParaRPr sz="1000" dirty="0">
                <a:latin typeface="DengXian"/>
                <a:ea typeface="DengXian"/>
                <a:cs typeface="DengXian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 rot="21600000">
            <a:off x="361251" y="372808"/>
            <a:ext cx="4670971" cy="477532"/>
            <a:chOff x="0" y="0"/>
            <a:chExt cx="4670971" cy="477532"/>
          </a:xfrm>
        </p:grpSpPr>
        <p:pic>
          <p:nvPicPr>
            <p:cNvPr id="196" name="picture 1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4670971" cy="477532"/>
            </a:xfrm>
            <a:prstGeom prst="rect">
              <a:avLst/>
            </a:prstGeom>
          </p:spPr>
        </p:pic>
        <p:sp>
          <p:nvSpPr>
            <p:cNvPr id="198" name="textbox 198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54939" algn="l" rtl="0" eaLnBrk="0">
                <a:lnSpc>
                  <a:spcPts val="2786"/>
                </a:lnSpc>
                <a:tabLst/>
              </a:pP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Adapt to</a:t>
              </a:r>
              <a:r>
                <a:rPr sz="2100" b="1" kern="0" spc="19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the</a:t>
              </a:r>
              <a:r>
                <a:rPr sz="2100" b="1" kern="0" spc="2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sc</a:t>
              </a: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ene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 rot="21600000">
            <a:off x="11046397" y="372808"/>
            <a:ext cx="4670956" cy="477532"/>
            <a:chOff x="0" y="0"/>
            <a:chExt cx="4670956" cy="477532"/>
          </a:xfrm>
        </p:grpSpPr>
        <p:pic>
          <p:nvPicPr>
            <p:cNvPr id="200" name="picture 2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670956" cy="477532"/>
            </a:xfrm>
            <a:prstGeom prst="rect">
              <a:avLst/>
            </a:prstGeom>
          </p:spPr>
        </p:pic>
        <p:sp>
          <p:nvSpPr>
            <p:cNvPr id="202" name="textbox 202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54939" algn="l" rtl="0" eaLnBrk="0">
                <a:lnSpc>
                  <a:spcPts val="2786"/>
                </a:lnSpc>
                <a:tabLst/>
              </a:pP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Adapt to</a:t>
              </a:r>
              <a:r>
                <a:rPr sz="2100" b="1" kern="0" spc="19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the</a:t>
              </a:r>
              <a:r>
                <a:rPr sz="2100" b="1" kern="0" spc="2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sc</a:t>
              </a: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ene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204" name="picture 2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92498" y="372808"/>
            <a:ext cx="283527" cy="477532"/>
          </a:xfrm>
          <a:prstGeom prst="rect">
            <a:avLst/>
          </a:prstGeom>
        </p:spPr>
      </p:pic>
      <p:pic>
        <p:nvPicPr>
          <p:cNvPr id="206" name="picture 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353" y="372808"/>
            <a:ext cx="283527" cy="4775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 rot="21600000">
            <a:off x="11283501" y="1268755"/>
            <a:ext cx="9501013" cy="5745345"/>
            <a:chOff x="0" y="0"/>
            <a:chExt cx="9501013" cy="5745345"/>
          </a:xfrm>
        </p:grpSpPr>
        <p:pic>
          <p:nvPicPr>
            <p:cNvPr id="208" name="picture 20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9501013" cy="5745345"/>
            </a:xfrm>
            <a:prstGeom prst="rect">
              <a:avLst/>
            </a:prstGeom>
          </p:spPr>
        </p:pic>
        <p:sp>
          <p:nvSpPr>
            <p:cNvPr id="210" name="textbox 210"/>
            <p:cNvSpPr/>
            <p:nvPr/>
          </p:nvSpPr>
          <p:spPr>
            <a:xfrm>
              <a:off x="-12700" y="-12700"/>
              <a:ext cx="9526905" cy="57905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7885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220979" algn="l" rtl="0" eaLnBrk="0">
                <a:lnSpc>
                  <a:spcPct val="78000"/>
                </a:lnSpc>
                <a:tabLst/>
              </a:pPr>
              <a:r>
                <a:rPr sz="2000" b="1" kern="0" spc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Outdoor</a:t>
              </a:r>
              <a:r>
                <a:rPr sz="2000" b="1" kern="0" spc="1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000" b="1" kern="0" spc="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space</a:t>
              </a:r>
              <a:endParaRPr sz="2000" dirty="0">
                <a:latin typeface="Arial"/>
                <a:ea typeface="Arial"/>
                <a:cs typeface="Arial"/>
              </a:endParaRPr>
            </a:p>
            <a:p>
              <a:pPr marL="234950" algn="l" rtl="0" eaLnBrk="0">
                <a:lnSpc>
                  <a:spcPct val="96000"/>
                </a:lnSpc>
                <a:spcBef>
                  <a:spcPts val="3"/>
                </a:spcBef>
                <a:tabLst/>
              </a:pP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Sunscreen without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blo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cking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light,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mosquito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repellent, creating a</a:t>
              </a:r>
              <a:endParaRPr sz="1000" dirty="0">
                <a:latin typeface="DengXian"/>
                <a:ea typeface="DengXian"/>
                <a:cs typeface="DengXian"/>
              </a:endParaRPr>
            </a:p>
            <a:p>
              <a:pPr marL="233045" algn="l" rtl="0" eaLnBrk="0">
                <a:lnSpc>
                  <a:spcPct val="96000"/>
                </a:lnSpc>
                <a:spcBef>
                  <a:spcPts val="55"/>
                </a:spcBef>
                <a:tabLst/>
              </a:pP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three-dimensional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prote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ctive space that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breathes</a:t>
              </a:r>
              <a:endParaRPr sz="1000" dirty="0">
                <a:latin typeface="DengXian"/>
                <a:ea typeface="DengXian"/>
                <a:cs typeface="DengXian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 rot="21600000">
            <a:off x="601675" y="1278673"/>
            <a:ext cx="9494519" cy="5743801"/>
            <a:chOff x="0" y="0"/>
            <a:chExt cx="9494519" cy="5743801"/>
          </a:xfrm>
        </p:grpSpPr>
        <p:pic>
          <p:nvPicPr>
            <p:cNvPr id="212" name="picture 2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9494519" cy="5743801"/>
            </a:xfrm>
            <a:prstGeom prst="rect">
              <a:avLst/>
            </a:prstGeom>
          </p:spPr>
        </p:pic>
        <p:sp>
          <p:nvSpPr>
            <p:cNvPr id="214" name="textbox 214"/>
            <p:cNvSpPr/>
            <p:nvPr/>
          </p:nvSpPr>
          <p:spPr>
            <a:xfrm>
              <a:off x="-12700" y="-12700"/>
              <a:ext cx="9519919" cy="57696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5756909" algn="l" rtl="0" eaLnBrk="0">
                <a:lnSpc>
                  <a:spcPct val="76000"/>
                </a:lnSpc>
                <a:spcBef>
                  <a:spcPts val="1"/>
                </a:spcBef>
                <a:tabLst/>
              </a:pPr>
              <a:r>
                <a:rPr sz="2000" b="1" kern="0" spc="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Office area</a:t>
              </a:r>
              <a:endParaRPr sz="2000" dirty="0">
                <a:latin typeface="Arial"/>
                <a:ea typeface="Arial"/>
                <a:cs typeface="Arial"/>
              </a:endParaRPr>
            </a:p>
            <a:p>
              <a:pPr marL="5782309" indent="-3810" algn="l" rtl="0" eaLnBrk="0">
                <a:lnSpc>
                  <a:spcPct val="92000"/>
                </a:lnSpc>
                <a:spcBef>
                  <a:spcPts val="155"/>
                </a:spcBef>
                <a:tabLst/>
              </a:pP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While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maintaining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panorami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c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lighting, create a</a:t>
              </a:r>
              <a:r>
                <a:rPr sz="1000" kern="0" spc="8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healthy, efficient and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comfortable offi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ce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micro-environment</a:t>
              </a:r>
              <a:endParaRPr sz="1000" dirty="0">
                <a:latin typeface="DengXian"/>
                <a:ea typeface="DengXian"/>
                <a:cs typeface="DengXian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 rot="21600000">
            <a:off x="350774" y="382905"/>
            <a:ext cx="4670958" cy="477532"/>
            <a:chOff x="0" y="0"/>
            <a:chExt cx="4670958" cy="477532"/>
          </a:xfrm>
        </p:grpSpPr>
        <p:pic>
          <p:nvPicPr>
            <p:cNvPr id="216" name="picture 2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4670958" cy="477532"/>
            </a:xfrm>
            <a:prstGeom prst="rect">
              <a:avLst/>
            </a:prstGeom>
          </p:spPr>
        </p:pic>
        <p:sp>
          <p:nvSpPr>
            <p:cNvPr id="218" name="textbox 218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54939" algn="l" rtl="0" eaLnBrk="0">
                <a:lnSpc>
                  <a:spcPts val="2786"/>
                </a:lnSpc>
                <a:tabLst/>
              </a:pP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Adapt to</a:t>
              </a:r>
              <a:r>
                <a:rPr sz="2100" b="1" kern="0" spc="19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the</a:t>
              </a:r>
              <a:r>
                <a:rPr sz="2100" b="1" kern="0" spc="2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sc</a:t>
              </a: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ene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21600000">
            <a:off x="11035919" y="382905"/>
            <a:ext cx="4670957" cy="477532"/>
            <a:chOff x="0" y="0"/>
            <a:chExt cx="4670957" cy="477532"/>
          </a:xfrm>
        </p:grpSpPr>
        <p:pic>
          <p:nvPicPr>
            <p:cNvPr id="220" name="picture 2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670957" cy="477532"/>
            </a:xfrm>
            <a:prstGeom prst="rect">
              <a:avLst/>
            </a:prstGeom>
          </p:spPr>
        </p:pic>
        <p:sp>
          <p:nvSpPr>
            <p:cNvPr id="222" name="textbox 222"/>
            <p:cNvSpPr/>
            <p:nvPr/>
          </p:nvSpPr>
          <p:spPr>
            <a:xfrm>
              <a:off x="-12700" y="-12700"/>
              <a:ext cx="4696459" cy="5035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154939" algn="l" rtl="0" eaLnBrk="0">
                <a:lnSpc>
                  <a:spcPts val="2786"/>
                </a:lnSpc>
                <a:tabLst/>
              </a:pP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Adapt to</a:t>
              </a:r>
              <a:r>
                <a:rPr sz="2100" b="1" kern="0" spc="19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the</a:t>
              </a:r>
              <a:r>
                <a:rPr sz="2100" b="1" kern="0" spc="20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100" b="1" kern="0" spc="12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sc</a:t>
              </a:r>
              <a:r>
                <a:rPr sz="2100" b="1" kern="0" spc="110" dirty="0">
                  <a:solidFill>
                    <a:srgbClr val="FFFFFF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ene</a:t>
              </a:r>
              <a:endParaRPr sz="2100" dirty="0"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224" name="picture 2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82008" y="382904"/>
            <a:ext cx="283540" cy="477532"/>
          </a:xfrm>
          <a:prstGeom prst="rect">
            <a:avLst/>
          </a:prstGeom>
        </p:spPr>
      </p:pic>
      <p:pic>
        <p:nvPicPr>
          <p:cNvPr id="226" name="picture 2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382904"/>
            <a:ext cx="280403" cy="4775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Application>Adobe Illustrator 26.5 (Windows)</ap:Applicat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防风卷帘-e</dc:title>
  <dcterms:created xsi:type="dcterms:W3CDTF">2025-06-14T11:39:25Z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wqlLaW5nc29mdCBQREYgdG8gV1BTIDExMA</vt:lpwstr>
  </property>
  <property fmtid="{D5CDD505-2E9C-101B-9397-08002B2CF9AE}" pid="3" name="Created">
    <vt:filetime>2025-07-24T16:30:06</vt:filetime>
  </property>
</Properties>
</file>